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28"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53F86F5E-E70C-4C30-B988-94439ADBD515}" type="datetimeFigureOut">
              <a:rPr lang="de-DE" smtClean="0"/>
              <a:t>30.08.2021</a:t>
            </a:fld>
            <a:endParaRPr lang="de-DE"/>
          </a:p>
        </p:txBody>
      </p:sp>
      <p:sp>
        <p:nvSpPr>
          <p:cNvPr id="4" name="Folienbildplatzhalter 3"/>
          <p:cNvSpPr>
            <a:spLocks noGrp="1" noRot="1" noChangeAspect="1"/>
          </p:cNvSpPr>
          <p:nvPr>
            <p:ph type="sldImg" idx="2"/>
          </p:nvPr>
        </p:nvSpPr>
        <p:spPr>
          <a:xfrm>
            <a:off x="1149350" y="1233488"/>
            <a:ext cx="4443413" cy="33321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4212" y="4751220"/>
            <a:ext cx="5393690" cy="3887361"/>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8"/>
            <a:ext cx="2921582" cy="49534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18971" y="9377318"/>
            <a:ext cx="2921582" cy="495347"/>
          </a:xfrm>
          <a:prstGeom prst="rect">
            <a:avLst/>
          </a:prstGeom>
        </p:spPr>
        <p:txBody>
          <a:bodyPr vert="horz" lIns="91440" tIns="45720" rIns="91440" bIns="45720" rtlCol="0" anchor="b"/>
          <a:lstStyle>
            <a:lvl1pPr algn="r">
              <a:defRPr sz="1200"/>
            </a:lvl1pPr>
          </a:lstStyle>
          <a:p>
            <a:fld id="{F789292B-8929-4EF3-890E-0510944A6243}" type="slidenum">
              <a:rPr lang="de-DE" smtClean="0"/>
              <a:t>‹Nr.›</a:t>
            </a:fld>
            <a:endParaRPr lang="de-DE"/>
          </a:p>
        </p:txBody>
      </p:sp>
    </p:spTree>
    <p:extLst>
      <p:ext uri="{BB962C8B-B14F-4D97-AF65-F5344CB8AC3E}">
        <p14:creationId xmlns:p14="http://schemas.microsoft.com/office/powerpoint/2010/main" val="27748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789292B-8929-4EF3-890E-0510944A6243}" type="slidenum">
              <a:rPr lang="de-DE" smtClean="0"/>
              <a:t>1</a:t>
            </a:fld>
            <a:endParaRPr lang="de-DE"/>
          </a:p>
        </p:txBody>
      </p:sp>
    </p:spTree>
    <p:extLst>
      <p:ext uri="{BB962C8B-B14F-4D97-AF65-F5344CB8AC3E}">
        <p14:creationId xmlns:p14="http://schemas.microsoft.com/office/powerpoint/2010/main" val="470262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39330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146019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60334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28436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77314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668593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smtClean="0"/>
              <a:t>Stand: 2021</a:t>
            </a:r>
            <a:endParaRPr lang="de-DE"/>
          </a:p>
        </p:txBody>
      </p:sp>
      <p:sp>
        <p:nvSpPr>
          <p:cNvPr id="8" name="Fußzeilenplatzhalter 7"/>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9" name="Foliennummernplatzhalter 8"/>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2375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smtClean="0"/>
              <a:t>Stand: 2021</a:t>
            </a:r>
            <a:endParaRPr lang="de-DE"/>
          </a:p>
        </p:txBody>
      </p:sp>
      <p:sp>
        <p:nvSpPr>
          <p:cNvPr id="4" name="Fußzeilenplatzhalter 3"/>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5" name="Foliennummernplatzhalter 4"/>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29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Stand: 2021</a:t>
            </a:r>
            <a:endParaRPr lang="de-DE"/>
          </a:p>
        </p:txBody>
      </p:sp>
      <p:sp>
        <p:nvSpPr>
          <p:cNvPr id="3" name="Fußzeilenplatzhalter 2"/>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4" name="Foliennummernplatzhalter 3"/>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05296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6558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44825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1666528" cy="365125"/>
          </a:xfrm>
          <a:prstGeom prst="rect">
            <a:avLst/>
          </a:prstGeom>
        </p:spPr>
        <p:txBody>
          <a:bodyPr vert="horz" lIns="91440" tIns="45720" rIns="91440" bIns="45720" rtlCol="0" anchor="ctr"/>
          <a:lstStyle>
            <a:lvl1pPr algn="l">
              <a:defRPr sz="900">
                <a:solidFill>
                  <a:srgbClr val="C00000"/>
                </a:solidFill>
                <a:latin typeface="Arial" panose="020B0604020202020204" pitchFamily="34" charset="0"/>
                <a:cs typeface="Arial" panose="020B0604020202020204" pitchFamily="34" charset="0"/>
              </a:defRPr>
            </a:lvl1pPr>
          </a:lstStyle>
          <a:p>
            <a:r>
              <a:rPr lang="de-DE" smtClean="0"/>
              <a:t>Stand: 2021</a:t>
            </a:r>
            <a:endParaRPr lang="de-DE" dirty="0"/>
          </a:p>
        </p:txBody>
      </p:sp>
      <p:sp>
        <p:nvSpPr>
          <p:cNvPr id="5" name="Fußzeilenplatzhalter 4"/>
          <p:cNvSpPr>
            <a:spLocks noGrp="1"/>
          </p:cNvSpPr>
          <p:nvPr>
            <p:ph type="ftr" sz="quarter" idx="3"/>
          </p:nvPr>
        </p:nvSpPr>
        <p:spPr>
          <a:xfrm>
            <a:off x="2267744" y="6356350"/>
            <a:ext cx="4680520" cy="365125"/>
          </a:xfrm>
          <a:prstGeom prst="rect">
            <a:avLst/>
          </a:prstGeom>
        </p:spPr>
        <p:txBody>
          <a:bodyPr vert="horz" lIns="91440" tIns="45720" rIns="91440" bIns="45720" rtlCol="0" anchor="ctr"/>
          <a:lstStyle>
            <a:lvl1pPr algn="ctr">
              <a:defRPr sz="900">
                <a:solidFill>
                  <a:srgbClr val="C00000"/>
                </a:solidFill>
                <a:latin typeface="Arial" panose="020B0604020202020204" pitchFamily="34" charset="0"/>
                <a:cs typeface="Arial" panose="020B0604020202020204" pitchFamily="34" charset="0"/>
              </a:defRPr>
            </a:lvl1pPr>
          </a:lstStyle>
          <a:p>
            <a:r>
              <a:rPr lang="de-DE" smtClean="0"/>
              <a:t>Prüfungsbereich Wirtschafts- und Sozialkunde – Kaufmännische Berufsschule</a:t>
            </a:r>
            <a:endParaRPr lang="de-DE" dirty="0"/>
          </a:p>
        </p:txBody>
      </p:sp>
      <p:sp>
        <p:nvSpPr>
          <p:cNvPr id="6" name="Foliennummernplatzhalter 5"/>
          <p:cNvSpPr>
            <a:spLocks noGrp="1"/>
          </p:cNvSpPr>
          <p:nvPr>
            <p:ph type="sldNum" sz="quarter" idx="4"/>
          </p:nvPr>
        </p:nvSpPr>
        <p:spPr>
          <a:xfrm>
            <a:off x="7020272" y="6356350"/>
            <a:ext cx="166652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2F280-2270-44CC-AFC0-E783CFB1CBA8}" type="slidenum">
              <a:rPr lang="de-DE" smtClean="0"/>
              <a:t>‹Nr.›</a:t>
            </a:fld>
            <a:endParaRPr lang="de-DE"/>
          </a:p>
        </p:txBody>
      </p:sp>
    </p:spTree>
    <p:extLst>
      <p:ext uri="{BB962C8B-B14F-4D97-AF65-F5344CB8AC3E}">
        <p14:creationId xmlns:p14="http://schemas.microsoft.com/office/powerpoint/2010/main" val="18323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05" Type="http://schemas.openxmlformats.org/officeDocument/2006/relationships/image" Target="../../word/media/image402.svg"/><Relationship Id="rId625" Type="http://schemas.openxmlformats.org/officeDocument/2006/relationships/image" Target="../../word/media/image622.svg"/><Relationship Id="rId1344" Type="http://schemas.openxmlformats.org/officeDocument/2006/relationships/image" Target="../media/image11.png"/><Relationship Id="rId1352" Type="http://schemas.openxmlformats.org/officeDocument/2006/relationships/image" Target="../media/image19.png"/><Relationship Id="rId3" Type="http://schemas.openxmlformats.org/officeDocument/2006/relationships/image" Target="../media/image1.png"/><Relationship Id="rId63" Type="http://schemas.openxmlformats.org/officeDocument/2006/relationships/image" Target="../../word/media/image60.svg"/><Relationship Id="rId1348" Type="http://schemas.openxmlformats.org/officeDocument/2006/relationships/image" Target="../media/image15.png"/><Relationship Id="rId1259" Type="http://schemas.openxmlformats.org/officeDocument/2006/relationships/image" Target="../../word/media/image1256.svg"/><Relationship Id="rId46" Type="http://schemas.openxmlformats.org/officeDocument/2006/relationships/image" Target="../media/image2.png"/><Relationship Id="rId59" Type="http://schemas.openxmlformats.org/officeDocument/2006/relationships/image" Target="../../word/media/image56.svg"/><Relationship Id="rId1339" Type="http://schemas.openxmlformats.org/officeDocument/2006/relationships/image" Target="../media/image7.png"/><Relationship Id="rId1343" Type="http://schemas.openxmlformats.org/officeDocument/2006/relationships/image" Target="../media/image10.png"/><Relationship Id="rId763" Type="http://schemas.openxmlformats.org/officeDocument/2006/relationships/image" Target="../../word/media/image760.svg"/><Relationship Id="rId1351" Type="http://schemas.openxmlformats.org/officeDocument/2006/relationships/image" Target="../media/image18.png"/><Relationship Id="rId2" Type="http://schemas.openxmlformats.org/officeDocument/2006/relationships/notesSlide" Target="../notesSlides/notesSlide1.xml"/><Relationship Id="rId62" Type="http://schemas.openxmlformats.org/officeDocument/2006/relationships/image" Target="../media/image5.png"/><Relationship Id="rId1342" Type="http://schemas.openxmlformats.org/officeDocument/2006/relationships/image" Target="../../word/media/image200.svg"/><Relationship Id="rId771" Type="http://schemas.openxmlformats.org/officeDocument/2006/relationships/image" Target="../../word/media/image768.svg"/><Relationship Id="rId1347" Type="http://schemas.openxmlformats.org/officeDocument/2006/relationships/image" Target="../media/image14.png"/><Relationship Id="rId1" Type="http://schemas.openxmlformats.org/officeDocument/2006/relationships/slideLayout" Target="../slideLayouts/slideLayout1.xml"/><Relationship Id="rId45" Type="http://schemas.openxmlformats.org/officeDocument/2006/relationships/image" Target="../../word/media/image42.svg"/><Relationship Id="rId1338" Type="http://schemas.openxmlformats.org/officeDocument/2006/relationships/image" Target="../media/image6.png"/><Relationship Id="rId1346" Type="http://schemas.openxmlformats.org/officeDocument/2006/relationships/image" Target="../media/image13.png"/><Relationship Id="rId1350" Type="http://schemas.openxmlformats.org/officeDocument/2006/relationships/image" Target="../media/image17.png"/><Relationship Id="rId61" Type="http://schemas.openxmlformats.org/officeDocument/2006/relationships/image" Target="../media/image4.png"/><Relationship Id="rId23" Type="http://schemas.openxmlformats.org/officeDocument/2006/relationships/image" Target="../../word/media/image20.svg"/><Relationship Id="rId1341" Type="http://schemas.openxmlformats.org/officeDocument/2006/relationships/image" Target="../media/image9.png"/><Relationship Id="rId1354" Type="http://schemas.openxmlformats.org/officeDocument/2006/relationships/hyperlink" Target="https://www.schule-bw.de/faecher-und-schularten/berufliche-schularten/berufsschule/lernfelder/wirtschaft-und-verwaltung/wiso" TargetMode="External"/><Relationship Id="rId60" Type="http://schemas.openxmlformats.org/officeDocument/2006/relationships/image" Target="../media/image3.png"/><Relationship Id="rId1337" Type="http://schemas.openxmlformats.org/officeDocument/2006/relationships/image" Target="../../word/media/image1334.svg"/><Relationship Id="rId1095" Type="http://schemas.openxmlformats.org/officeDocument/2006/relationships/image" Target="../../word/media/image1092.svg"/><Relationship Id="rId1345" Type="http://schemas.openxmlformats.org/officeDocument/2006/relationships/image" Target="../media/image12.png"/><Relationship Id="rId465" Type="http://schemas.openxmlformats.org/officeDocument/2006/relationships/image" Target="../../word/media/image462.svg"/><Relationship Id="rId1235" Type="http://schemas.openxmlformats.org/officeDocument/2006/relationships/image" Target="../../word/media/image1232.svg"/><Relationship Id="rId27" Type="http://schemas.openxmlformats.org/officeDocument/2006/relationships/image" Target="../../word/media/image24.svg"/><Relationship Id="rId9" Type="http://schemas.openxmlformats.org/officeDocument/2006/relationships/image" Target="../../word/media/image6.svg"/><Relationship Id="rId1340" Type="http://schemas.openxmlformats.org/officeDocument/2006/relationships/image" Target="../media/image8.png"/><Relationship Id="rId1349" Type="http://schemas.openxmlformats.org/officeDocument/2006/relationships/image" Target="../media/image16.png"/><Relationship Id="rId1239" Type="http://schemas.openxmlformats.org/officeDocument/2006/relationships/image" Target="../../word/media/image1236.svg"/><Relationship Id="rId1353"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7675" y="128561"/>
            <a:ext cx="8901593" cy="584775"/>
          </a:xfrm>
          <a:prstGeom prst="rect">
            <a:avLst/>
          </a:prstGeom>
          <a:noFill/>
        </p:spPr>
        <p:txBody>
          <a:bodyPr wrap="square" rtlCol="0">
            <a:spAutoFit/>
          </a:bodyPr>
          <a:lstStyle/>
          <a:p>
            <a:r>
              <a:rPr lang="de-DE" sz="1600" b="1" dirty="0">
                <a:solidFill>
                  <a:srgbClr val="C00000"/>
                </a:solidFill>
                <a:latin typeface="Arial" panose="020B0604020202020204" pitchFamily="34" charset="0"/>
                <a:cs typeface="Arial" panose="020B0604020202020204" pitchFamily="34" charset="0"/>
              </a:rPr>
              <a:t>Advance Organizer: </a:t>
            </a:r>
            <a:r>
              <a:rPr lang="de-DE" sz="1600" b="1" dirty="0" smtClean="0">
                <a:solidFill>
                  <a:srgbClr val="C00000"/>
                </a:solidFill>
                <a:latin typeface="Arial" panose="020B0604020202020204" pitchFamily="34" charset="0"/>
                <a:cs typeface="Arial" panose="020B0604020202020204" pitchFamily="34" charset="0"/>
              </a:rPr>
              <a:t>Kompetenzbereich III – </a:t>
            </a:r>
            <a:r>
              <a:rPr lang="de-DE" sz="1600" b="1" dirty="0">
                <a:solidFill>
                  <a:srgbClr val="C00000"/>
                </a:solidFill>
                <a:latin typeface="Arial" panose="020B0604020202020204" pitchFamily="34" charset="0"/>
                <a:cs typeface="Arial" panose="020B0604020202020204" pitchFamily="34" charset="0"/>
              </a:rPr>
              <a:t>Wirtschaftspolitische Einflüsse auf den Ausbildungsbetrieb, das Lebensumfeld und die Volkswirtschaft einschätzen</a:t>
            </a:r>
          </a:p>
        </p:txBody>
      </p:sp>
      <p:sp>
        <p:nvSpPr>
          <p:cNvPr id="47" name="AutoShape 4" descr="Bildergebnis für buchungsstempe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22" name="Textfeld 121"/>
          <p:cNvSpPr txBox="1"/>
          <p:nvPr/>
        </p:nvSpPr>
        <p:spPr>
          <a:xfrm>
            <a:off x="460375" y="1757185"/>
            <a:ext cx="2244213" cy="246221"/>
          </a:xfrm>
          <a:prstGeom prst="rect">
            <a:avLst/>
          </a:prstGeom>
          <a:noFill/>
        </p:spPr>
        <p:txBody>
          <a:bodyPr wrap="square" rtlCol="0">
            <a:spAutoFit/>
          </a:bodyPr>
          <a:lstStyle/>
          <a:p>
            <a:r>
              <a:rPr lang="de-DE" sz="1000" b="1" dirty="0" smtClean="0">
                <a:latin typeface="Arial" panose="020B0604020202020204" pitchFamily="34" charset="0"/>
                <a:cs typeface="Arial" panose="020B0604020202020204" pitchFamily="34" charset="0"/>
              </a:rPr>
              <a:t>Konjunkturdaten </a:t>
            </a:r>
            <a:r>
              <a:rPr lang="de-DE" sz="1000" b="1" dirty="0">
                <a:latin typeface="Arial" panose="020B0604020202020204" pitchFamily="34" charset="0"/>
                <a:cs typeface="Arial" panose="020B0604020202020204" pitchFamily="34" charset="0"/>
              </a:rPr>
              <a:t>analysieren</a:t>
            </a:r>
          </a:p>
        </p:txBody>
      </p:sp>
      <p:sp>
        <p:nvSpPr>
          <p:cNvPr id="35" name="Textfeld 34"/>
          <p:cNvSpPr txBox="1"/>
          <p:nvPr/>
        </p:nvSpPr>
        <p:spPr>
          <a:xfrm>
            <a:off x="810440" y="2025725"/>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Konjunkturverlauf</a:t>
            </a:r>
            <a:endParaRPr lang="de-DE" sz="800" dirty="0">
              <a:latin typeface="Arial" panose="020B0604020202020204" pitchFamily="34" charset="0"/>
              <a:cs typeface="Arial" panose="020B0604020202020204" pitchFamily="34" charset="0"/>
            </a:endParaRPr>
          </a:p>
        </p:txBody>
      </p:sp>
      <p:sp>
        <p:nvSpPr>
          <p:cNvPr id="11" name="Rechteck 10"/>
          <p:cNvSpPr/>
          <p:nvPr/>
        </p:nvSpPr>
        <p:spPr>
          <a:xfrm>
            <a:off x="4716016" y="782794"/>
            <a:ext cx="4572000" cy="1061829"/>
          </a:xfrm>
          <a:prstGeom prst="rect">
            <a:avLst/>
          </a:prstGeom>
        </p:spPr>
        <p:txBody>
          <a:bodyPr>
            <a:spAutoFit/>
          </a:bodyPr>
          <a:lstStyle/>
          <a:p>
            <a:r>
              <a:rPr lang="de-DE" sz="1050" dirty="0">
                <a:solidFill>
                  <a:srgbClr val="C00000"/>
                </a:solidFill>
                <a:latin typeface="Arial" panose="020B0604020202020204" pitchFamily="34" charset="0"/>
                <a:cs typeface="Arial" panose="020B0604020202020204" pitchFamily="34" charset="0"/>
              </a:rPr>
              <a:t>„Die Schülerinnen und Schüler verfügen über die Kompetenz, wirtschaftspolitische Zusammenhänge aufzuzeigen, die konjunkturelle Lage mittels Indikatoren zu beurteilen und darauf aufbauend staatliche sowie geldpolitische Maßnahmen und deren Wirkungen auch vor dem Hintergrund der europäischen Integration und der Globalisierung zu skizzieren.“</a:t>
            </a:r>
          </a:p>
        </p:txBody>
      </p:sp>
      <p:sp>
        <p:nvSpPr>
          <p:cNvPr id="14" name="Rechteck 13"/>
          <p:cNvSpPr/>
          <p:nvPr/>
        </p:nvSpPr>
        <p:spPr>
          <a:xfrm>
            <a:off x="258863" y="1249354"/>
            <a:ext cx="2647236" cy="507831"/>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Geschäftsklimaindex, Auftragseingänge, Kapazitätsauslastung, Lagerbestände, Beschäftigung, Preisniveau</a:t>
            </a:r>
            <a:endParaRPr lang="de-DE" sz="900" i="1" dirty="0"/>
          </a:p>
        </p:txBody>
      </p:sp>
      <p:sp>
        <p:nvSpPr>
          <p:cNvPr id="15" name="Rechteck 14"/>
          <p:cNvSpPr/>
          <p:nvPr/>
        </p:nvSpPr>
        <p:spPr>
          <a:xfrm>
            <a:off x="2796283" y="2119389"/>
            <a:ext cx="3384376" cy="400110"/>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Folgen </a:t>
            </a:r>
            <a:r>
              <a:rPr lang="de-DE" sz="1000" b="1" dirty="0" smtClean="0">
                <a:latin typeface="Arial" panose="020B0604020202020204" pitchFamily="34" charset="0"/>
                <a:ea typeface="Times New Roman" panose="02020603050405020304" pitchFamily="18" charset="0"/>
              </a:rPr>
              <a:t>konjunktureller </a:t>
            </a:r>
            <a:r>
              <a:rPr lang="de-DE" sz="1000" b="1" dirty="0">
                <a:latin typeface="Arial" panose="020B0604020202020204" pitchFamily="34" charset="0"/>
                <a:ea typeface="Times New Roman" panose="02020603050405020304" pitchFamily="18" charset="0"/>
              </a:rPr>
              <a:t>Schwankungen erläutern und konjunkturpolitische Maßnahmen ableiten</a:t>
            </a:r>
            <a:endParaRPr lang="de-DE" sz="1000" dirty="0"/>
          </a:p>
        </p:txBody>
      </p:sp>
      <p:sp>
        <p:nvSpPr>
          <p:cNvPr id="18" name="Rechteck 17"/>
          <p:cNvSpPr/>
          <p:nvPr/>
        </p:nvSpPr>
        <p:spPr>
          <a:xfrm>
            <a:off x="2483768" y="1910309"/>
            <a:ext cx="5454352" cy="2308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Besteuerung von Unternehmen und Haushalten, Subventionen/Transferleistungen, Staatsnachfrage</a:t>
            </a:r>
          </a:p>
        </p:txBody>
      </p:sp>
      <p:sp>
        <p:nvSpPr>
          <p:cNvPr id="19" name="Rechteck 18"/>
          <p:cNvSpPr/>
          <p:nvPr/>
        </p:nvSpPr>
        <p:spPr>
          <a:xfrm>
            <a:off x="6201845" y="2495811"/>
            <a:ext cx="3038795" cy="400110"/>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Wirtschaftspolitische Ziele charakterisieren und Zielerreichung </a:t>
            </a:r>
            <a:r>
              <a:rPr lang="de-DE" sz="1000" b="1" dirty="0" smtClean="0">
                <a:latin typeface="Arial" panose="020B0604020202020204" pitchFamily="34" charset="0"/>
                <a:ea typeface="Times New Roman" panose="02020603050405020304" pitchFamily="18" charset="0"/>
              </a:rPr>
              <a:t>prüfen</a:t>
            </a:r>
          </a:p>
        </p:txBody>
      </p:sp>
      <p:sp>
        <p:nvSpPr>
          <p:cNvPr id="63" name="Rechteck 62"/>
          <p:cNvSpPr/>
          <p:nvPr/>
        </p:nvSpPr>
        <p:spPr>
          <a:xfrm>
            <a:off x="7219623" y="3434597"/>
            <a:ext cx="1924377" cy="246221"/>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Zielbeziehungen </a:t>
            </a:r>
            <a:r>
              <a:rPr lang="de-DE" sz="1000" b="1" dirty="0" smtClean="0">
                <a:latin typeface="Arial" panose="020B0604020202020204" pitchFamily="34" charset="0"/>
                <a:ea typeface="Times New Roman" panose="02020603050405020304" pitchFamily="18" charset="0"/>
              </a:rPr>
              <a:t>bestimmen</a:t>
            </a:r>
            <a:endParaRPr lang="de-DE" sz="1000" b="1" dirty="0">
              <a:latin typeface="Arial" panose="020B0604020202020204" pitchFamily="34" charset="0"/>
              <a:ea typeface="Times New Roman" panose="02020603050405020304" pitchFamily="18" charset="0"/>
            </a:endParaRPr>
          </a:p>
        </p:txBody>
      </p:sp>
      <p:sp>
        <p:nvSpPr>
          <p:cNvPr id="64" name="Rechteck 63"/>
          <p:cNvSpPr/>
          <p:nvPr/>
        </p:nvSpPr>
        <p:spPr>
          <a:xfrm>
            <a:off x="6789560" y="4280787"/>
            <a:ext cx="1924377" cy="246221"/>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Arbeitsmarkt </a:t>
            </a:r>
            <a:r>
              <a:rPr lang="de-DE" sz="1000" b="1" dirty="0">
                <a:latin typeface="Arial" panose="020B0604020202020204" pitchFamily="34" charset="0"/>
                <a:cs typeface="Arial" panose="020B0604020202020204" pitchFamily="34" charset="0"/>
              </a:rPr>
              <a:t>analysieren</a:t>
            </a:r>
            <a:endParaRPr lang="de-DE" sz="1000" b="1" dirty="0">
              <a:latin typeface="Arial" panose="020B0604020202020204" pitchFamily="34" charset="0"/>
              <a:ea typeface="Times New Roman" panose="02020603050405020304" pitchFamily="18" charset="0"/>
              <a:cs typeface="Arial" panose="020B0604020202020204" pitchFamily="34" charset="0"/>
            </a:endParaRPr>
          </a:p>
        </p:txBody>
      </p:sp>
      <p:sp>
        <p:nvSpPr>
          <p:cNvPr id="20" name="Rechteck 19"/>
          <p:cNvSpPr/>
          <p:nvPr/>
        </p:nvSpPr>
        <p:spPr>
          <a:xfrm>
            <a:off x="5672899" y="5609635"/>
            <a:ext cx="3085052" cy="246221"/>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Ursachen der Arbeitslosigkeit </a:t>
            </a:r>
            <a:r>
              <a:rPr lang="de-DE" sz="1000" b="1" dirty="0" smtClean="0">
                <a:latin typeface="Arial" panose="020B0604020202020204" pitchFamily="34" charset="0"/>
                <a:ea typeface="Times New Roman" panose="02020603050405020304" pitchFamily="18" charset="0"/>
              </a:rPr>
              <a:t>beschreiben</a:t>
            </a:r>
          </a:p>
        </p:txBody>
      </p:sp>
      <p:sp>
        <p:nvSpPr>
          <p:cNvPr id="79" name="Rechteck 78"/>
          <p:cNvSpPr/>
          <p:nvPr/>
        </p:nvSpPr>
        <p:spPr>
          <a:xfrm>
            <a:off x="5376109" y="5402437"/>
            <a:ext cx="3801573" cy="230832"/>
          </a:xfrm>
          <a:prstGeom prst="rect">
            <a:avLst/>
          </a:prstGeom>
        </p:spPr>
        <p:txBody>
          <a:bodyPr wrap="square">
            <a:spAutoFit/>
          </a:bodyPr>
          <a:lstStyle/>
          <a:p>
            <a:r>
              <a:rPr lang="de-DE" sz="900" i="1" dirty="0" smtClean="0">
                <a:latin typeface="Arial" panose="020B0604020202020204" pitchFamily="34" charset="0"/>
                <a:cs typeface="Arial" panose="020B0604020202020204" pitchFamily="34" charset="0"/>
              </a:rPr>
              <a:t>saisonale</a:t>
            </a:r>
            <a:r>
              <a:rPr lang="de-DE" sz="900" i="1" dirty="0">
                <a:latin typeface="Arial" panose="020B0604020202020204" pitchFamily="34" charset="0"/>
                <a:cs typeface="Arial" panose="020B0604020202020204" pitchFamily="34" charset="0"/>
              </a:rPr>
              <a:t>, friktionelle, konjunkturelle, strukturelle Arbeitslosigkeit</a:t>
            </a:r>
            <a:endParaRPr lang="de-DE" sz="900" dirty="0">
              <a:latin typeface="Arial" panose="020B0604020202020204" pitchFamily="34" charset="0"/>
              <a:cs typeface="Arial" panose="020B0604020202020204" pitchFamily="34" charset="0"/>
            </a:endParaRPr>
          </a:p>
        </p:txBody>
      </p:sp>
      <p:sp>
        <p:nvSpPr>
          <p:cNvPr id="21" name="Rechteck 20"/>
          <p:cNvSpPr/>
          <p:nvPr/>
        </p:nvSpPr>
        <p:spPr>
          <a:xfrm>
            <a:off x="3431571" y="5461302"/>
            <a:ext cx="2175793" cy="400110"/>
          </a:xfrm>
          <a:prstGeom prst="rect">
            <a:avLst/>
          </a:prstGeom>
        </p:spPr>
        <p:txBody>
          <a:bodyPr wrap="square">
            <a:spAutoFit/>
          </a:bodyPr>
          <a:lstStyle/>
          <a:p>
            <a:r>
              <a:rPr lang="de-DE" sz="1000" b="1" dirty="0">
                <a:latin typeface="Arial" panose="020B0604020202020204" pitchFamily="34" charset="0"/>
                <a:ea typeface="Times New Roman" panose="02020603050405020304" pitchFamily="18" charset="0"/>
              </a:rPr>
              <a:t>Beschäftigungspolitische Maßnahmen </a:t>
            </a:r>
            <a:r>
              <a:rPr lang="de-DE" sz="1000" b="1" dirty="0" smtClean="0">
                <a:latin typeface="Arial" panose="020B0604020202020204" pitchFamily="34" charset="0"/>
                <a:ea typeface="Times New Roman" panose="02020603050405020304" pitchFamily="18" charset="0"/>
              </a:rPr>
              <a:t>diskutieren</a:t>
            </a:r>
            <a:endParaRPr lang="de-DE" sz="1000" dirty="0"/>
          </a:p>
        </p:txBody>
      </p:sp>
      <p:sp>
        <p:nvSpPr>
          <p:cNvPr id="83" name="Textfeld 82"/>
          <p:cNvSpPr txBox="1"/>
          <p:nvPr/>
        </p:nvSpPr>
        <p:spPr>
          <a:xfrm>
            <a:off x="7075281" y="4490339"/>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Arbeitslosenquote</a:t>
            </a:r>
            <a:endParaRPr lang="de-DE" sz="800" dirty="0">
              <a:latin typeface="Arial" panose="020B0604020202020204" pitchFamily="34" charset="0"/>
              <a:cs typeface="Arial" panose="020B0604020202020204" pitchFamily="34" charset="0"/>
            </a:endParaRPr>
          </a:p>
        </p:txBody>
      </p:sp>
      <p:sp>
        <p:nvSpPr>
          <p:cNvPr id="84" name="Textfeld 83"/>
          <p:cNvSpPr txBox="1"/>
          <p:nvPr/>
        </p:nvSpPr>
        <p:spPr>
          <a:xfrm>
            <a:off x="7205183" y="4668656"/>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offene Arbeitslosigkeit</a:t>
            </a:r>
            <a:endParaRPr lang="de-DE" sz="800" dirty="0">
              <a:latin typeface="Arial" panose="020B0604020202020204" pitchFamily="34" charset="0"/>
              <a:cs typeface="Arial" panose="020B0604020202020204" pitchFamily="34" charset="0"/>
            </a:endParaRPr>
          </a:p>
        </p:txBody>
      </p:sp>
      <p:sp>
        <p:nvSpPr>
          <p:cNvPr id="85" name="Textfeld 84"/>
          <p:cNvSpPr txBox="1"/>
          <p:nvPr/>
        </p:nvSpPr>
        <p:spPr>
          <a:xfrm>
            <a:off x="7205183" y="4833114"/>
            <a:ext cx="164133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verdeckte Arbeitslosigkeit</a:t>
            </a:r>
            <a:endParaRPr lang="de-DE" sz="800" dirty="0">
              <a:latin typeface="Arial" panose="020B0604020202020204" pitchFamily="34" charset="0"/>
              <a:cs typeface="Arial" panose="020B0604020202020204" pitchFamily="34" charset="0"/>
            </a:endParaRPr>
          </a:p>
        </p:txBody>
      </p:sp>
      <p:pic>
        <p:nvPicPr>
          <p:cNvPr id="86" name="Grafik 85"/>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45"/>
              </a:ext>
            </a:extLst>
          </a:blip>
          <a:stretch>
            <a:fillRect/>
          </a:stretch>
        </p:blipFill>
        <p:spPr>
          <a:xfrm>
            <a:off x="6564634" y="2892758"/>
            <a:ext cx="410246" cy="410246"/>
          </a:xfrm>
          <a:prstGeom prst="rect">
            <a:avLst/>
          </a:prstGeom>
        </p:spPr>
      </p:pic>
      <p:pic>
        <p:nvPicPr>
          <p:cNvPr id="87" name="Grafik 86"/>
          <p:cNvPicPr>
            <a:picLocks noChangeAspect="1"/>
          </p:cNvPicPr>
          <p:nvPr/>
        </p:nvPicPr>
        <p:blipFill>
          <a:blip r:embed="rId4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59"/>
              </a:ext>
            </a:extLst>
          </a:blip>
          <a:stretch>
            <a:fillRect/>
          </a:stretch>
        </p:blipFill>
        <p:spPr>
          <a:xfrm>
            <a:off x="8389316" y="4499387"/>
            <a:ext cx="457200" cy="457200"/>
          </a:xfrm>
          <a:prstGeom prst="rect">
            <a:avLst/>
          </a:prstGeom>
        </p:spPr>
      </p:pic>
      <p:pic>
        <p:nvPicPr>
          <p:cNvPr id="88" name="Grafik 87"/>
          <p:cNvPicPr>
            <a:picLocks noChangeAspect="1"/>
          </p:cNvPicPr>
          <p:nvPr/>
        </p:nvPicPr>
        <p:blipFill>
          <a:blip r:embed="rId6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27"/>
              </a:ext>
            </a:extLst>
          </a:blip>
          <a:stretch>
            <a:fillRect/>
          </a:stretch>
        </p:blipFill>
        <p:spPr>
          <a:xfrm>
            <a:off x="683568" y="2241169"/>
            <a:ext cx="428685" cy="428685"/>
          </a:xfrm>
          <a:prstGeom prst="rect">
            <a:avLst/>
          </a:prstGeom>
        </p:spPr>
      </p:pic>
      <p:pic>
        <p:nvPicPr>
          <p:cNvPr id="89" name="Grafik 88"/>
          <p:cNvPicPr>
            <a:picLocks noChangeAspect="1"/>
          </p:cNvPicPr>
          <p:nvPr/>
        </p:nvPicPr>
        <p:blipFill>
          <a:blip r:embed="rId6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23"/>
              </a:ext>
            </a:extLst>
          </a:blip>
          <a:stretch>
            <a:fillRect/>
          </a:stretch>
        </p:blipFill>
        <p:spPr>
          <a:xfrm>
            <a:off x="1113954" y="2240900"/>
            <a:ext cx="428685" cy="428685"/>
          </a:xfrm>
          <a:prstGeom prst="rect">
            <a:avLst/>
          </a:prstGeom>
        </p:spPr>
      </p:pic>
      <p:pic>
        <p:nvPicPr>
          <p:cNvPr id="91" name="Grafik 90"/>
          <p:cNvPicPr>
            <a:picLocks noChangeAspect="1"/>
          </p:cNvPicPr>
          <p:nvPr/>
        </p:nvPicPr>
        <p:blipFill>
          <a:blip r:embed="rId62"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337"/>
              </a:ext>
            </a:extLst>
          </a:blip>
          <a:stretch>
            <a:fillRect/>
          </a:stretch>
        </p:blipFill>
        <p:spPr>
          <a:xfrm>
            <a:off x="6146493" y="5840467"/>
            <a:ext cx="457200" cy="457200"/>
          </a:xfrm>
          <a:prstGeom prst="rect">
            <a:avLst/>
          </a:prstGeom>
        </p:spPr>
      </p:pic>
      <p:pic>
        <p:nvPicPr>
          <p:cNvPr id="92" name="Grafik 91"/>
          <p:cNvPicPr>
            <a:picLocks noChangeAspect="1"/>
          </p:cNvPicPr>
          <p:nvPr/>
        </p:nvPicPr>
        <p:blipFill>
          <a:blip r:embed="rId133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9"/>
              </a:ext>
            </a:extLst>
          </a:blip>
          <a:stretch>
            <a:fillRect/>
          </a:stretch>
        </p:blipFill>
        <p:spPr>
          <a:xfrm>
            <a:off x="6659492" y="5859739"/>
            <a:ext cx="417795" cy="417795"/>
          </a:xfrm>
          <a:prstGeom prst="rect">
            <a:avLst/>
          </a:prstGeom>
        </p:spPr>
      </p:pic>
      <p:pic>
        <p:nvPicPr>
          <p:cNvPr id="93" name="Grafik 92"/>
          <p:cNvPicPr>
            <a:picLocks noChangeAspect="1"/>
          </p:cNvPicPr>
          <p:nvPr/>
        </p:nvPicPr>
        <p:blipFill>
          <a:blip r:embed="rId133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405"/>
              </a:ext>
            </a:extLst>
          </a:blip>
          <a:stretch>
            <a:fillRect/>
          </a:stretch>
        </p:blipFill>
        <p:spPr>
          <a:xfrm>
            <a:off x="7603376" y="5861412"/>
            <a:ext cx="527230" cy="527230"/>
          </a:xfrm>
          <a:prstGeom prst="rect">
            <a:avLst/>
          </a:prstGeom>
        </p:spPr>
      </p:pic>
      <p:pic>
        <p:nvPicPr>
          <p:cNvPr id="94" name="Grafik 93"/>
          <p:cNvPicPr>
            <a:picLocks noChangeAspect="1"/>
          </p:cNvPicPr>
          <p:nvPr/>
        </p:nvPicPr>
        <p:blipFill>
          <a:blip r:embed="rId134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25"/>
              </a:ext>
            </a:extLst>
          </a:blip>
          <a:stretch>
            <a:fillRect/>
          </a:stretch>
        </p:blipFill>
        <p:spPr>
          <a:xfrm>
            <a:off x="3992344" y="5809903"/>
            <a:ext cx="549731" cy="549731"/>
          </a:xfrm>
          <a:prstGeom prst="rect">
            <a:avLst/>
          </a:prstGeom>
        </p:spPr>
      </p:pic>
      <p:pic>
        <p:nvPicPr>
          <p:cNvPr id="95" name="Grafik 94"/>
          <p:cNvPicPr>
            <a:picLocks noChangeAspect="1"/>
          </p:cNvPicPr>
          <p:nvPr/>
        </p:nvPicPr>
        <p:blipFill>
          <a:blip r:embed="rId134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342"/>
              </a:ext>
            </a:extLst>
          </a:blip>
          <a:stretch>
            <a:fillRect/>
          </a:stretch>
        </p:blipFill>
        <p:spPr>
          <a:xfrm>
            <a:off x="7084486" y="5856169"/>
            <a:ext cx="457200" cy="457200"/>
          </a:xfrm>
          <a:prstGeom prst="rect">
            <a:avLst/>
          </a:prstGeom>
        </p:spPr>
      </p:pic>
      <p:sp>
        <p:nvSpPr>
          <p:cNvPr id="29" name="Rechteck 28"/>
          <p:cNvSpPr/>
          <p:nvPr/>
        </p:nvSpPr>
        <p:spPr>
          <a:xfrm>
            <a:off x="1490108" y="5789310"/>
            <a:ext cx="1752129"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Inflation </a:t>
            </a:r>
            <a:r>
              <a:rPr lang="de-DE" sz="1000" b="1" dirty="0">
                <a:latin typeface="Arial" panose="020B0604020202020204" pitchFamily="34" charset="0"/>
                <a:cs typeface="Arial" panose="020B0604020202020204" pitchFamily="34" charset="0"/>
              </a:rPr>
              <a:t>kennzeichnen und Folgen </a:t>
            </a:r>
            <a:r>
              <a:rPr lang="de-DE" sz="1000" b="1" dirty="0" smtClean="0">
                <a:latin typeface="Arial" panose="020B0604020202020204" pitchFamily="34" charset="0"/>
                <a:cs typeface="Arial" panose="020B0604020202020204" pitchFamily="34" charset="0"/>
              </a:rPr>
              <a:t>analysieren</a:t>
            </a:r>
          </a:p>
        </p:txBody>
      </p:sp>
      <p:sp>
        <p:nvSpPr>
          <p:cNvPr id="30" name="Rechteck 29"/>
          <p:cNvSpPr/>
          <p:nvPr/>
        </p:nvSpPr>
        <p:spPr>
          <a:xfrm>
            <a:off x="-13515" y="5340698"/>
            <a:ext cx="1283776" cy="246221"/>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ESZB skizzieren</a:t>
            </a:r>
          </a:p>
        </p:txBody>
      </p:sp>
      <p:sp>
        <p:nvSpPr>
          <p:cNvPr id="31" name="Rechteck 30"/>
          <p:cNvSpPr/>
          <p:nvPr/>
        </p:nvSpPr>
        <p:spPr>
          <a:xfrm>
            <a:off x="890765" y="4444864"/>
            <a:ext cx="2129362"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Wirkungsweise </a:t>
            </a:r>
            <a:r>
              <a:rPr lang="de-DE" sz="1000" b="1" dirty="0">
                <a:latin typeface="Arial" panose="020B0604020202020204" pitchFamily="34" charset="0"/>
                <a:cs typeface="Arial" panose="020B0604020202020204" pitchFamily="34" charset="0"/>
              </a:rPr>
              <a:t>geldpolitischer Maßnahmen </a:t>
            </a:r>
            <a:r>
              <a:rPr lang="de-DE" sz="1000" b="1" dirty="0" smtClean="0">
                <a:latin typeface="Arial" panose="020B0604020202020204" pitchFamily="34" charset="0"/>
                <a:cs typeface="Arial" panose="020B0604020202020204" pitchFamily="34" charset="0"/>
              </a:rPr>
              <a:t>prüfen</a:t>
            </a:r>
          </a:p>
        </p:txBody>
      </p:sp>
      <p:sp>
        <p:nvSpPr>
          <p:cNvPr id="32" name="Rechteck 31"/>
          <p:cNvSpPr/>
          <p:nvPr/>
        </p:nvSpPr>
        <p:spPr>
          <a:xfrm>
            <a:off x="55020" y="3478202"/>
            <a:ext cx="1740260"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Folgen </a:t>
            </a:r>
            <a:r>
              <a:rPr lang="de-DE" sz="1000" b="1" dirty="0">
                <a:latin typeface="Arial" panose="020B0604020202020204" pitchFamily="34" charset="0"/>
                <a:cs typeface="Arial" panose="020B0604020202020204" pitchFamily="34" charset="0"/>
              </a:rPr>
              <a:t>der europäischen Integration </a:t>
            </a:r>
            <a:r>
              <a:rPr lang="de-DE" sz="1000" b="1" dirty="0" smtClean="0">
                <a:latin typeface="Arial" panose="020B0604020202020204" pitchFamily="34" charset="0"/>
                <a:cs typeface="Arial" panose="020B0604020202020204" pitchFamily="34" charset="0"/>
              </a:rPr>
              <a:t>beschreiben</a:t>
            </a:r>
          </a:p>
        </p:txBody>
      </p:sp>
      <p:sp>
        <p:nvSpPr>
          <p:cNvPr id="33" name="Rechteck 32"/>
          <p:cNvSpPr/>
          <p:nvPr/>
        </p:nvSpPr>
        <p:spPr>
          <a:xfrm>
            <a:off x="3431893" y="3304359"/>
            <a:ext cx="1944216" cy="400110"/>
          </a:xfrm>
          <a:prstGeom prst="rect">
            <a:avLst/>
          </a:prstGeom>
        </p:spPr>
        <p:txBody>
          <a:bodyPr wrap="square">
            <a:spAutoFit/>
          </a:bodyPr>
          <a:lstStyle/>
          <a:p>
            <a:r>
              <a:rPr lang="de-DE" sz="1000" b="1" dirty="0" smtClean="0">
                <a:latin typeface="Arial" panose="020B0604020202020204" pitchFamily="34" charset="0"/>
                <a:cs typeface="Arial" panose="020B0604020202020204" pitchFamily="34" charset="0"/>
              </a:rPr>
              <a:t>Chancen </a:t>
            </a:r>
            <a:r>
              <a:rPr lang="de-DE" sz="1000" b="1" dirty="0">
                <a:latin typeface="Arial" panose="020B0604020202020204" pitchFamily="34" charset="0"/>
                <a:cs typeface="Arial" panose="020B0604020202020204" pitchFamily="34" charset="0"/>
              </a:rPr>
              <a:t>und Risiken der Globalisierung beschreiben</a:t>
            </a:r>
          </a:p>
        </p:txBody>
      </p:sp>
      <p:sp>
        <p:nvSpPr>
          <p:cNvPr id="34" name="Rechteck 33"/>
          <p:cNvSpPr/>
          <p:nvPr/>
        </p:nvSpPr>
        <p:spPr>
          <a:xfrm>
            <a:off x="1428418" y="5606934"/>
            <a:ext cx="1764550" cy="230832"/>
          </a:xfrm>
          <a:prstGeom prst="rect">
            <a:avLst/>
          </a:prstGeom>
        </p:spPr>
        <p:txBody>
          <a:bodyPr wrap="square">
            <a:spAutoFit/>
          </a:bodyPr>
          <a:lstStyle/>
          <a:p>
            <a:r>
              <a:rPr lang="de-DE" sz="900" i="1" dirty="0" smtClean="0">
                <a:latin typeface="Arial" panose="020B0604020202020204" pitchFamily="34" charset="0"/>
                <a:cs typeface="Arial" panose="020B0604020202020204" pitchFamily="34" charset="0"/>
              </a:rPr>
              <a:t>Warenkorb</a:t>
            </a:r>
            <a:r>
              <a:rPr lang="de-DE" sz="900" i="1" dirty="0">
                <a:latin typeface="Arial" panose="020B0604020202020204" pitchFamily="34" charset="0"/>
                <a:cs typeface="Arial" panose="020B0604020202020204" pitchFamily="34" charset="0"/>
              </a:rPr>
              <a:t>, Wägungsschema</a:t>
            </a:r>
            <a:r>
              <a:rPr lang="de-DE" sz="900" i="1" dirty="0" smtClean="0">
                <a:latin typeface="Arial" panose="020B0604020202020204" pitchFamily="34" charset="0"/>
                <a:ea typeface="Times New Roman" panose="02020603050405020304" pitchFamily="18" charset="0"/>
                <a:cs typeface="Arial" panose="020B0604020202020204" pitchFamily="34" charset="0"/>
              </a:rPr>
              <a:t>    </a:t>
            </a:r>
            <a:endParaRPr lang="de-DE" sz="900" i="1" dirty="0">
              <a:latin typeface="Arial" panose="020B0604020202020204" pitchFamily="34" charset="0"/>
              <a:cs typeface="Arial" panose="020B0604020202020204" pitchFamily="34" charset="0"/>
            </a:endParaRPr>
          </a:p>
        </p:txBody>
      </p:sp>
      <p:sp>
        <p:nvSpPr>
          <p:cNvPr id="2" name="Rechteck 1"/>
          <p:cNvSpPr/>
          <p:nvPr/>
        </p:nvSpPr>
        <p:spPr>
          <a:xfrm>
            <a:off x="394300" y="3321167"/>
            <a:ext cx="832279" cy="230832"/>
          </a:xfrm>
          <a:prstGeom prst="rect">
            <a:avLst/>
          </a:prstGeom>
        </p:spPr>
        <p:txBody>
          <a:bodyPr wrap="none">
            <a:spAutoFit/>
          </a:bodyPr>
          <a:lstStyle/>
          <a:p>
            <a:r>
              <a:rPr lang="de-DE" sz="900" i="1" dirty="0">
                <a:latin typeface="Arial" panose="020B0604020202020204" pitchFamily="34" charset="0"/>
                <a:ea typeface="Times New Roman" panose="02020603050405020304" pitchFamily="18" charset="0"/>
              </a:rPr>
              <a:t>Binnenmarkt</a:t>
            </a:r>
            <a:endParaRPr lang="de-DE" sz="900" dirty="0"/>
          </a:p>
        </p:txBody>
      </p:sp>
      <p:sp>
        <p:nvSpPr>
          <p:cNvPr id="3" name="Rechteck 2"/>
          <p:cNvSpPr/>
          <p:nvPr/>
        </p:nvSpPr>
        <p:spPr>
          <a:xfrm>
            <a:off x="2850735" y="3129076"/>
            <a:ext cx="3269419" cy="230832"/>
          </a:xfrm>
          <a:prstGeom prst="rect">
            <a:avLst/>
          </a:prstGeom>
        </p:spPr>
        <p:txBody>
          <a:bodyPr wrap="square">
            <a:spAutoFit/>
          </a:bodyPr>
          <a:lstStyle/>
          <a:p>
            <a:r>
              <a:rPr lang="de-DE" sz="900" i="1" dirty="0">
                <a:latin typeface="Arial" panose="020B0604020202020204" pitchFamily="34" charset="0"/>
                <a:ea typeface="Times New Roman" panose="02020603050405020304" pitchFamily="18" charset="0"/>
              </a:rPr>
              <a:t>Ursachen und Auswirkungen internationaler Arbeitsteilung</a:t>
            </a:r>
            <a:endParaRPr lang="de-DE" sz="900" dirty="0"/>
          </a:p>
        </p:txBody>
      </p:sp>
      <p:pic>
        <p:nvPicPr>
          <p:cNvPr id="38" name="Grafik 37"/>
          <p:cNvPicPr>
            <a:picLocks noChangeAspect="1"/>
          </p:cNvPicPr>
          <p:nvPr/>
        </p:nvPicPr>
        <p:blipFill>
          <a:blip r:embed="rId134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095"/>
              </a:ext>
            </a:extLst>
          </a:blip>
          <a:stretch>
            <a:fillRect/>
          </a:stretch>
        </p:blipFill>
        <p:spPr>
          <a:xfrm>
            <a:off x="4026519" y="3659188"/>
            <a:ext cx="458926" cy="458926"/>
          </a:xfrm>
          <a:prstGeom prst="rect">
            <a:avLst/>
          </a:prstGeom>
        </p:spPr>
      </p:pic>
      <p:pic>
        <p:nvPicPr>
          <p:cNvPr id="39" name="Grafik 38"/>
          <p:cNvPicPr>
            <a:picLocks noChangeAspect="1"/>
          </p:cNvPicPr>
          <p:nvPr/>
        </p:nvPicPr>
        <p:blipFill>
          <a:blip r:embed="rId134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71"/>
              </a:ext>
            </a:extLst>
          </a:blip>
          <a:stretch>
            <a:fillRect/>
          </a:stretch>
        </p:blipFill>
        <p:spPr>
          <a:xfrm>
            <a:off x="334138" y="5548870"/>
            <a:ext cx="385778" cy="385778"/>
          </a:xfrm>
          <a:prstGeom prst="rect">
            <a:avLst/>
          </a:prstGeom>
        </p:spPr>
      </p:pic>
      <p:pic>
        <p:nvPicPr>
          <p:cNvPr id="40" name="Grafik 39"/>
          <p:cNvPicPr>
            <a:picLocks noChangeAspect="1"/>
          </p:cNvPicPr>
          <p:nvPr/>
        </p:nvPicPr>
        <p:blipFill>
          <a:blip r:embed="rId134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465"/>
              </a:ext>
            </a:extLst>
          </a:blip>
          <a:stretch>
            <a:fillRect/>
          </a:stretch>
        </p:blipFill>
        <p:spPr>
          <a:xfrm>
            <a:off x="523414" y="3850035"/>
            <a:ext cx="488864" cy="488864"/>
          </a:xfrm>
          <a:prstGeom prst="rect">
            <a:avLst/>
          </a:prstGeom>
        </p:spPr>
      </p:pic>
      <p:pic>
        <p:nvPicPr>
          <p:cNvPr id="41" name="Grafik 40"/>
          <p:cNvPicPr>
            <a:picLocks noChangeAspect="1"/>
          </p:cNvPicPr>
          <p:nvPr/>
        </p:nvPicPr>
        <p:blipFill>
          <a:blip r:embed="rId134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63"/>
              </a:ext>
            </a:extLst>
          </a:blip>
          <a:stretch>
            <a:fillRect/>
          </a:stretch>
        </p:blipFill>
        <p:spPr>
          <a:xfrm>
            <a:off x="1863964" y="6189420"/>
            <a:ext cx="372313" cy="372313"/>
          </a:xfrm>
          <a:prstGeom prst="rect">
            <a:avLst/>
          </a:prstGeom>
        </p:spPr>
      </p:pic>
      <p:pic>
        <p:nvPicPr>
          <p:cNvPr id="42" name="Grafik 41"/>
          <p:cNvPicPr>
            <a:picLocks noChangeAspect="1"/>
          </p:cNvPicPr>
          <p:nvPr/>
        </p:nvPicPr>
        <p:blipFill>
          <a:blip r:embed="rId134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771"/>
              </a:ext>
            </a:extLst>
          </a:blip>
          <a:stretch>
            <a:fillRect/>
          </a:stretch>
        </p:blipFill>
        <p:spPr>
          <a:xfrm>
            <a:off x="2196845" y="6193929"/>
            <a:ext cx="385778" cy="385778"/>
          </a:xfrm>
          <a:prstGeom prst="rect">
            <a:avLst/>
          </a:prstGeom>
        </p:spPr>
      </p:pic>
      <p:pic>
        <p:nvPicPr>
          <p:cNvPr id="43" name="Grafik 42"/>
          <p:cNvPicPr>
            <a:picLocks noChangeAspect="1"/>
          </p:cNvPicPr>
          <p:nvPr/>
        </p:nvPicPr>
        <p:blipFill>
          <a:blip r:embed="rId134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3"/>
              </a:ext>
            </a:extLst>
          </a:blip>
          <a:stretch>
            <a:fillRect/>
          </a:stretch>
        </p:blipFill>
        <p:spPr>
          <a:xfrm>
            <a:off x="1393412" y="4803062"/>
            <a:ext cx="448576" cy="448576"/>
          </a:xfrm>
          <a:prstGeom prst="rect">
            <a:avLst/>
          </a:prstGeom>
        </p:spPr>
      </p:pic>
      <p:pic>
        <p:nvPicPr>
          <p:cNvPr id="45" name="Grafik 44"/>
          <p:cNvPicPr>
            <a:picLocks noChangeAspect="1"/>
          </p:cNvPicPr>
          <p:nvPr/>
        </p:nvPicPr>
        <p:blipFill>
          <a:blip r:embed="rId134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59"/>
              </a:ext>
            </a:extLst>
          </a:blip>
          <a:stretch>
            <a:fillRect/>
          </a:stretch>
        </p:blipFill>
        <p:spPr>
          <a:xfrm>
            <a:off x="7845177" y="3655428"/>
            <a:ext cx="471239" cy="471239"/>
          </a:xfrm>
          <a:prstGeom prst="rect">
            <a:avLst/>
          </a:prstGeom>
        </p:spPr>
      </p:pic>
      <p:pic>
        <p:nvPicPr>
          <p:cNvPr id="48" name="Grafik 47"/>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rot="2628906" flipV="1">
            <a:off x="2634295" y="1353736"/>
            <a:ext cx="464104" cy="459830"/>
          </a:xfrm>
          <a:prstGeom prst="rect">
            <a:avLst/>
          </a:prstGeom>
        </p:spPr>
      </p:pic>
      <p:pic>
        <p:nvPicPr>
          <p:cNvPr id="50" name="Grafik 49"/>
          <p:cNvPicPr>
            <a:picLocks noChangeAspect="1"/>
          </p:cNvPicPr>
          <p:nvPr/>
        </p:nvPicPr>
        <p:blipFill>
          <a:blip r:embed="rId1350"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rot="7358394" flipV="1">
            <a:off x="8671945" y="5007448"/>
            <a:ext cx="349140" cy="445527"/>
          </a:xfrm>
          <a:prstGeom prst="rect">
            <a:avLst/>
          </a:prstGeom>
        </p:spPr>
      </p:pic>
      <p:pic>
        <p:nvPicPr>
          <p:cNvPr id="51" name="Grafik 50"/>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rot="3105683" flipV="1">
            <a:off x="7757742" y="1963025"/>
            <a:ext cx="464104" cy="459830"/>
          </a:xfrm>
          <a:prstGeom prst="rect">
            <a:avLst/>
          </a:prstGeom>
        </p:spPr>
      </p:pic>
      <p:pic>
        <p:nvPicPr>
          <p:cNvPr id="52" name="Grafik 51"/>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rot="12987960" flipV="1">
            <a:off x="829968" y="5952458"/>
            <a:ext cx="464104" cy="459830"/>
          </a:xfrm>
          <a:prstGeom prst="rect">
            <a:avLst/>
          </a:prstGeom>
        </p:spPr>
      </p:pic>
      <p:pic>
        <p:nvPicPr>
          <p:cNvPr id="53" name="Grafik 52"/>
          <p:cNvPicPr>
            <a:picLocks noChangeAspect="1"/>
          </p:cNvPicPr>
          <p:nvPr/>
        </p:nvPicPr>
        <p:blipFill>
          <a:blip r:embed="rId1351"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rot="19352252" flipV="1">
            <a:off x="256011" y="4734138"/>
            <a:ext cx="464104" cy="440057"/>
          </a:xfrm>
          <a:prstGeom prst="rect">
            <a:avLst/>
          </a:prstGeom>
        </p:spPr>
      </p:pic>
      <p:pic>
        <p:nvPicPr>
          <p:cNvPr id="54" name="Grafik 53"/>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flipV="1">
            <a:off x="1874638" y="3043692"/>
            <a:ext cx="464104" cy="459830"/>
          </a:xfrm>
          <a:prstGeom prst="rect">
            <a:avLst/>
          </a:prstGeom>
        </p:spPr>
      </p:pic>
      <p:pic>
        <p:nvPicPr>
          <p:cNvPr id="55" name="Grafik 54"/>
          <p:cNvPicPr>
            <a:picLocks noChangeAspect="1"/>
          </p:cNvPicPr>
          <p:nvPr/>
        </p:nvPicPr>
        <p:blipFill>
          <a:blip r:embed="rId1352"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9"/>
              </a:ext>
            </a:extLst>
          </a:blip>
          <a:stretch>
            <a:fillRect/>
          </a:stretch>
        </p:blipFill>
        <p:spPr>
          <a:xfrm rot="16200000">
            <a:off x="8064332" y="2884875"/>
            <a:ext cx="516908" cy="483979"/>
          </a:xfrm>
          <a:prstGeom prst="rect">
            <a:avLst/>
          </a:prstGeom>
        </p:spPr>
      </p:pic>
      <p:pic>
        <p:nvPicPr>
          <p:cNvPr id="57" name="Grafik 56"/>
          <p:cNvPicPr>
            <a:picLocks noChangeAspect="1"/>
          </p:cNvPicPr>
          <p:nvPr/>
        </p:nvPicPr>
        <p:blipFill>
          <a:blip r:embed="rId1353"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9"/>
              </a:ext>
            </a:extLst>
          </a:blip>
          <a:stretch>
            <a:fillRect/>
          </a:stretch>
        </p:blipFill>
        <p:spPr>
          <a:xfrm rot="19197050">
            <a:off x="3026546" y="5657824"/>
            <a:ext cx="433965" cy="411635"/>
          </a:xfrm>
          <a:prstGeom prst="rect">
            <a:avLst/>
          </a:prstGeom>
        </p:spPr>
      </p:pic>
      <p:pic>
        <p:nvPicPr>
          <p:cNvPr id="59" name="Grafik 58"/>
          <p:cNvPicPr>
            <a:picLocks noChangeAspect="1"/>
          </p:cNvPicPr>
          <p:nvPr/>
        </p:nvPicPr>
        <p:blipFill>
          <a:blip r:embed="rId1353"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9"/>
              </a:ext>
            </a:extLst>
          </a:blip>
          <a:stretch>
            <a:fillRect/>
          </a:stretch>
        </p:blipFill>
        <p:spPr>
          <a:xfrm rot="3827761">
            <a:off x="1261537" y="3960717"/>
            <a:ext cx="392147" cy="411635"/>
          </a:xfrm>
          <a:prstGeom prst="rect">
            <a:avLst/>
          </a:prstGeom>
        </p:spPr>
      </p:pic>
      <p:pic>
        <p:nvPicPr>
          <p:cNvPr id="65" name="Grafik 64"/>
          <p:cNvPicPr>
            <a:picLocks noChangeAspect="1"/>
          </p:cNvPicPr>
          <p:nvPr/>
        </p:nvPicPr>
        <p:blipFill>
          <a:blip r:embed="rId1349" cstate="print">
            <a:lum bright="70000" contrast="-70000"/>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1235"/>
              </a:ext>
            </a:extLst>
          </a:blip>
          <a:stretch>
            <a:fillRect/>
          </a:stretch>
        </p:blipFill>
        <p:spPr>
          <a:xfrm rot="11050987" flipV="1">
            <a:off x="5285055" y="5895112"/>
            <a:ext cx="464104" cy="459830"/>
          </a:xfrm>
          <a:prstGeom prst="rect">
            <a:avLst/>
          </a:prstGeom>
        </p:spPr>
      </p:pic>
      <p:cxnSp>
        <p:nvCxnSpPr>
          <p:cNvPr id="67" name="Gerade Verbindung mit Pfeil 66"/>
          <p:cNvCxnSpPr>
            <a:cxnSpLocks/>
          </p:cNvCxnSpPr>
          <p:nvPr/>
        </p:nvCxnSpPr>
        <p:spPr>
          <a:xfrm flipH="1" flipV="1">
            <a:off x="7096673" y="2922519"/>
            <a:ext cx="355647" cy="504564"/>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a:cxnSpLocks/>
          </p:cNvCxnSpPr>
          <p:nvPr/>
        </p:nvCxnSpPr>
        <p:spPr>
          <a:xfrm flipH="1" flipV="1">
            <a:off x="5584867" y="2426379"/>
            <a:ext cx="616979" cy="154140"/>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Gerade Verbindung mit Pfeil 72"/>
          <p:cNvCxnSpPr>
            <a:cxnSpLocks/>
            <a:endCxn id="29" idx="1"/>
          </p:cNvCxnSpPr>
          <p:nvPr/>
        </p:nvCxnSpPr>
        <p:spPr>
          <a:xfrm>
            <a:off x="947625" y="5633269"/>
            <a:ext cx="542483" cy="356096"/>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80" name="Gerade Verbindung mit Pfeil 79"/>
          <p:cNvCxnSpPr>
            <a:cxnSpLocks/>
          </p:cNvCxnSpPr>
          <p:nvPr/>
        </p:nvCxnSpPr>
        <p:spPr>
          <a:xfrm flipH="1">
            <a:off x="738752" y="4892216"/>
            <a:ext cx="427556" cy="423771"/>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81" name="Gerade Verbindung mit Pfeil 80"/>
          <p:cNvCxnSpPr>
            <a:cxnSpLocks/>
          </p:cNvCxnSpPr>
          <p:nvPr/>
        </p:nvCxnSpPr>
        <p:spPr>
          <a:xfrm>
            <a:off x="2069092" y="4962528"/>
            <a:ext cx="227324" cy="524825"/>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0" name="Gerade Verbindung mit Pfeil 89">
            <a:extLst>
              <a:ext uri="{FF2B5EF4-FFF2-40B4-BE49-F238E27FC236}">
                <a16:creationId xmlns:a16="http://schemas.microsoft.com/office/drawing/2014/main" id="{6EFC5EEC-55FA-4FC7-B7F7-63E96684F119}"/>
              </a:ext>
            </a:extLst>
          </p:cNvPr>
          <p:cNvCxnSpPr>
            <a:cxnSpLocks/>
          </p:cNvCxnSpPr>
          <p:nvPr/>
        </p:nvCxnSpPr>
        <p:spPr>
          <a:xfrm>
            <a:off x="2171000" y="2054697"/>
            <a:ext cx="497224" cy="260273"/>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96" name="Gerade Verbindung mit Pfeil 95">
            <a:extLst>
              <a:ext uri="{FF2B5EF4-FFF2-40B4-BE49-F238E27FC236}">
                <a16:creationId xmlns:a16="http://schemas.microsoft.com/office/drawing/2014/main" id="{6EFC5EEC-55FA-4FC7-B7F7-63E96684F119}"/>
              </a:ext>
            </a:extLst>
          </p:cNvPr>
          <p:cNvCxnSpPr>
            <a:cxnSpLocks/>
          </p:cNvCxnSpPr>
          <p:nvPr/>
        </p:nvCxnSpPr>
        <p:spPr>
          <a:xfrm flipH="1">
            <a:off x="6564634" y="4522383"/>
            <a:ext cx="387880" cy="853243"/>
          </a:xfrm>
          <a:prstGeom prst="straightConnector1">
            <a:avLst/>
          </a:prstGeom>
          <a:ln>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Gerade Verbindung mit Pfeil 96">
            <a:extLst>
              <a:ext uri="{FF2B5EF4-FFF2-40B4-BE49-F238E27FC236}">
                <a16:creationId xmlns:a16="http://schemas.microsoft.com/office/drawing/2014/main" id="{6EFC5EEC-55FA-4FC7-B7F7-63E96684F119}"/>
              </a:ext>
            </a:extLst>
          </p:cNvPr>
          <p:cNvCxnSpPr>
            <a:cxnSpLocks/>
          </p:cNvCxnSpPr>
          <p:nvPr/>
        </p:nvCxnSpPr>
        <p:spPr>
          <a:xfrm flipH="1" flipV="1">
            <a:off x="5138276" y="5712439"/>
            <a:ext cx="532041" cy="40549"/>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sp>
        <p:nvSpPr>
          <p:cNvPr id="5" name="Datumsplatzhalter 4"/>
          <p:cNvSpPr>
            <a:spLocks noGrp="1"/>
          </p:cNvSpPr>
          <p:nvPr>
            <p:ph type="dt" sz="half" idx="10"/>
          </p:nvPr>
        </p:nvSpPr>
        <p:spPr/>
        <p:txBody>
          <a:bodyPr/>
          <a:lstStyle/>
          <a:p>
            <a:r>
              <a:rPr lang="de-DE" smtClean="0"/>
              <a:t>Stand: 2021</a:t>
            </a:r>
            <a:endParaRPr lang="de-DE"/>
          </a:p>
        </p:txBody>
      </p:sp>
      <p:sp>
        <p:nvSpPr>
          <p:cNvPr id="66" name="Fußzeilenplatzhalter 13"/>
          <p:cNvSpPr>
            <a:spLocks noGrp="1"/>
          </p:cNvSpPr>
          <p:nvPr>
            <p:ph type="ftr" sz="quarter" idx="11"/>
          </p:nvPr>
        </p:nvSpPr>
        <p:spPr>
          <a:xfrm>
            <a:off x="1972231" y="6279764"/>
            <a:ext cx="5900311" cy="700187"/>
          </a:xfrm>
        </p:spPr>
        <p:txBody>
          <a:bodyPr/>
          <a:lstStyle/>
          <a:p>
            <a:r>
              <a:rPr lang="de-DE" dirty="0" smtClean="0"/>
              <a:t>Prüfungsbereich Wirtschafts- und Sozialkunde – Kaufmännische </a:t>
            </a:r>
            <a:r>
              <a:rPr lang="de-DE" dirty="0" smtClean="0"/>
              <a:t>Berufsschule</a:t>
            </a:r>
          </a:p>
          <a:p>
            <a:endParaRPr lang="de-DE" sz="800" dirty="0">
              <a:solidFill>
                <a:schemeClr val="tx1"/>
              </a:solidFill>
            </a:endParaRPr>
          </a:p>
          <a:p>
            <a:r>
              <a:rPr lang="de-DE" sz="600" dirty="0" smtClean="0">
                <a:solidFill>
                  <a:schemeClr val="tx1"/>
                </a:solidFill>
              </a:rPr>
              <a:t>Quelle:</a:t>
            </a:r>
            <a:r>
              <a:rPr lang="de-DE" sz="600" dirty="0" smtClean="0"/>
              <a:t> </a:t>
            </a:r>
            <a:r>
              <a:rPr lang="de-DE" sz="600" u="sng" dirty="0">
                <a:hlinkClick r:id="rId1354"/>
              </a:rPr>
              <a:t>https://www.schule-bw.de/faecher-und-schularten/berufliche-schularten/berufsschule/lernfelder/wirtschaft-und-verwaltung/wiso</a:t>
            </a:r>
            <a:r>
              <a:rPr lang="de-DE" sz="600" dirty="0"/>
              <a:t> </a:t>
            </a:r>
            <a:r>
              <a:rPr lang="de-DE" sz="600" dirty="0">
                <a:solidFill>
                  <a:schemeClr val="tx1"/>
                </a:solidFill>
              </a:rPr>
              <a:t>(Zugriff 30.08.2021)</a:t>
            </a:r>
          </a:p>
          <a:p>
            <a:endParaRPr lang="de-DE" dirty="0"/>
          </a:p>
        </p:txBody>
      </p:sp>
    </p:spTree>
    <p:extLst>
      <p:ext uri="{BB962C8B-B14F-4D97-AF65-F5344CB8AC3E}">
        <p14:creationId xmlns:p14="http://schemas.microsoft.com/office/powerpoint/2010/main" val="2036776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Words>
  <PresentationFormat>Bildschirmpräsentation (4:3)</PresentationFormat>
  <Paragraphs>29</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Times New Roman</vt:lpstr>
      <vt:lpstr>Larissa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2021-05-28T07:04:45Z</cp:lastPrinted>
  <dcterms:created xsi:type="dcterms:W3CDTF">2017-10-01T16:54:20Z</dcterms:created>
  <dcterms:modified xsi:type="dcterms:W3CDTF">2021-08-30T09:44:13Z</dcterms:modified>
</cp:coreProperties>
</file>