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89" r:id="rId3"/>
  </p:sldIdLst>
  <p:sldSz cx="6858000" cy="9906000" type="A4"/>
  <p:notesSz cx="9869488" cy="673576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76"/>
    <p:restoredTop sz="94617"/>
  </p:normalViewPr>
  <p:slideViewPr>
    <p:cSldViewPr snapToGrid="0" showGuides="1">
      <p:cViewPr varScale="1">
        <p:scale>
          <a:sx n="143" d="100"/>
          <a:sy n="143" d="100"/>
        </p:scale>
        <p:origin x="600" y="23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A3E9C23-03A0-3643-BED0-E1824C59DA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433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7" tIns="45805" rIns="91607" bIns="45805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3B172FB-0CC9-5245-977A-82778FEC3E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3238" y="0"/>
            <a:ext cx="42418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7" tIns="45805" rIns="91607" bIns="45805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9FD4025-FDCA-F140-921B-8FDAF2FA5A7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6038"/>
            <a:ext cx="42433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7" tIns="45805" rIns="91607" bIns="45805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B008017-A8E7-6F4B-BE21-380CBF538D0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3238" y="6396038"/>
            <a:ext cx="4241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7" tIns="45805" rIns="91607" bIns="45805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pPr>
              <a:defRPr/>
            </a:pPr>
            <a:fld id="{CFE562E5-DB46-7B47-84F2-7B46ACEBF2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AFD1706-B98A-494B-B97D-3AD4D414D0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8473AE2-8F5C-A549-8D2B-47452E61D6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BF9106FA-C107-DF45-9A20-A588EC86B00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2413" y="504825"/>
            <a:ext cx="174783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1BB00996-97BF-CC4D-834D-328D52CBCC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198813"/>
            <a:ext cx="7894638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FBC67F8B-EBB2-3341-8FD2-10FC265688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CFF171BC-3FE9-174A-BE9B-42C7C3BC72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2D5EBA-8534-C241-8211-C99A1DC9273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B00036-FEF6-9C4D-A21B-7B76625F6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3E8EE4-8437-9C4F-92CF-B58053FC9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66512C-6CB7-4B41-BC14-712D1373A0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3DBBF-652F-9441-A408-3E79CE18C3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032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D6306A-5E44-6144-B63B-5DECD9948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80F214-C3A6-C240-A14A-EA72338BD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724EA7-ACC0-654D-AE80-CE6A5166D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A1E8-0E65-0A46-97DB-698348ABF86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5797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E75AF-1A9A-6043-84B6-E09BE2C97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D62F4-C692-0E46-A285-6608A0669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8F46D9-7B86-8B41-A39C-A82176078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B02AF-A50B-5B45-97DB-C648AAD1F2F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973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6E8692-5BD0-494A-90EF-1BDCFA28D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46445-0FA6-F94B-94BA-E59454C8B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03ACAD-4CBE-854C-8D86-A51F98B26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D05AA-CE6D-5748-88C6-C71DF6F1247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986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EBE636-2B09-1A48-A583-6F60C7B30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6B032C-052B-6042-B31A-E488356ED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6DB6EF-2179-F042-A86A-6F57C6410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2F2B-C388-1F4B-8C87-69EB7184F46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860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6B4FDF-18BA-F941-B36A-6BBE8FC49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CBD178-8E25-8B41-A0D1-32917176A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77F4C9-9B49-B34E-98AC-52EAF56C7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9AECB-3824-254C-9156-6DDCFA37CD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941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1C1BBD-4322-C740-A296-A7BD3B560D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3EF2B2-0FAF-C345-9407-9A5D2E9EF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78A638-C691-074F-BAA1-9D731E0532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9F84B-4D67-2941-9558-8813FDB1CC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023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3C4D48-39D7-EE44-9266-B1B1C9E22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CFC03D-0192-FB46-A314-76D37ADC0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6C311C-DF0D-F448-AE4C-5EEE19E65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B7387-9EE8-1A49-870A-175E6E0A49E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03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A4293C-166C-E24F-80FD-4D26A48D06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D9EEC5B-2D37-6343-B013-C9D6E2B77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5A9089-8338-174B-92F1-6764CC5E40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6A33-9AC7-C74D-9DE8-9C8EB63B27E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046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A3E35B-9B9F-A044-9DCC-608717695A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84D1B9-8A7D-2D4B-9933-6C117BFE7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510CDC-8B96-8340-B9C2-A73268B34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50AE1-B85A-3445-A2DF-77193482E30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422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12AB77-C7D4-974B-B89E-CC32BF7C22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9D1FE8-2FFC-DC44-9E05-8E5F4E3048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3343A2-2005-EA47-BCA5-5D719E60C0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BA4CB-B006-3946-85EF-59E2FA302B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577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784BB4-E112-CD48-B79A-F605D3815F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11D617-23F6-3140-BD0D-BE437E846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ABFEFB-F1B3-B14B-83CB-5FBC92F7CF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7FE0F7-3328-8B4D-90B5-4D858ED85B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99CE32-236B-EA42-A6C8-07EF333AB9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A39241-E293-1E45-8753-B286FC20187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4.0/deed.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reativecommons.org/licenses/by-sa/4.0/deed.de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07">
            <a:extLst>
              <a:ext uri="{FF2B5EF4-FFF2-40B4-BE49-F238E27FC236}">
                <a16:creationId xmlns:a16="http://schemas.microsoft.com/office/drawing/2014/main" id="{3347D4FF-036B-5E4D-B6AD-F5B241602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71438"/>
            <a:ext cx="3495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  <a:cs typeface="Calibri" panose="020F0502020204030204" pitchFamily="34" charset="0"/>
              </a:rPr>
              <a:t>Galton-Brett</a:t>
            </a:r>
          </a:p>
        </p:txBody>
      </p:sp>
      <p:sp>
        <p:nvSpPr>
          <p:cNvPr id="15362" name="Line 208">
            <a:extLst>
              <a:ext uri="{FF2B5EF4-FFF2-40B4-BE49-F238E27FC236}">
                <a16:creationId xmlns:a16="http://schemas.microsoft.com/office/drawing/2014/main" id="{90F0C5B8-9117-3148-A3C3-DBD784E9DC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371475"/>
            <a:ext cx="6321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64" name="Textfeld 41">
            <a:extLst>
              <a:ext uri="{FF2B5EF4-FFF2-40B4-BE49-F238E27FC236}">
                <a16:creationId xmlns:a16="http://schemas.microsoft.com/office/drawing/2014/main" id="{C7D21DA3-569E-8C4F-8FE7-D84D2872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407988"/>
            <a:ext cx="65833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Sir Francis Galton (1822 – 1911) war ein britischer Naturforscher und Schriftsteller.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Bei seinen Untersuchungen zur Wahrscheinlichkeitslehre entwickelte er zur Demonstration von Verteilungen das nach ihm benannte Galton-Brett. Es besteht aus symmetrisch angebrachten Nägeln und Behältern, die am unteren Ende die Kugeln auffangen. Ganz oben werden Kugeln auf den ersten Nagel gerollt.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Überlege vor jedem Versuch zuerst, was herauskommen könnte und führe erst dann die Simulation am Computer durch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(www.geogebra.org/m/ffkU9EeE)</a:t>
            </a: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5367" name="Bild 22">
            <a:extLst>
              <a:ext uri="{FF2B5EF4-FFF2-40B4-BE49-F238E27FC236}">
                <a16:creationId xmlns:a16="http://schemas.microsoft.com/office/drawing/2014/main" id="{B77394AC-C252-DA44-A9D7-38F4EC5EC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50" y="1633538"/>
            <a:ext cx="105092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feld 41">
            <a:extLst>
              <a:ext uri="{FF2B5EF4-FFF2-40B4-BE49-F238E27FC236}">
                <a16:creationId xmlns:a16="http://schemas.microsoft.com/office/drawing/2014/main" id="{C2EE6617-A0FE-764C-A51D-30B3460E2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1746250"/>
            <a:ext cx="470058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1. a)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 2 Reihen, 10 Kugeln: Wo werden die Kugeln landen? Zeichne gelb ein.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 Prüfe durch Simulation. Zeichne grün ein.</a:t>
            </a:r>
            <a:endParaRPr lang="de-DE" altLang="de-DE" sz="1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 Die Zufallsvariable X zählt die Behälternummer beginnend bei 0. Bestimme P(X=0), also Kugel landet links, P(X=1) und P(X=2). Zeichne ein Histrogramm mit rot in das Bild. Orientiere dich an den Achsen.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P(X=0)=		P(X=1)=		P(X=2)=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d)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 Vergleiche dein grünes Simulationsergebnis mit dem roten Histrogramm. Erkläre die Unterschiede. (Tipp: Führe die Simulation einmal mit 30 Kugeln durch.)</a:t>
            </a:r>
            <a:endParaRPr lang="de-DE" altLang="de-DE" sz="1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9" name="Line 208">
            <a:extLst>
              <a:ext uri="{FF2B5EF4-FFF2-40B4-BE49-F238E27FC236}">
                <a16:creationId xmlns:a16="http://schemas.microsoft.com/office/drawing/2014/main" id="{0AE0667C-0308-CA4A-A40F-D93BD49BD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5913" y="3282950"/>
            <a:ext cx="1277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0" name="Line 208">
            <a:extLst>
              <a:ext uri="{FF2B5EF4-FFF2-40B4-BE49-F238E27FC236}">
                <a16:creationId xmlns:a16="http://schemas.microsoft.com/office/drawing/2014/main" id="{C69FC4DC-69FD-0149-A482-041AD8E143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7975" y="1785938"/>
            <a:ext cx="0" cy="1508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1" name="Textfeld 41">
            <a:extLst>
              <a:ext uri="{FF2B5EF4-FFF2-40B4-BE49-F238E27FC236}">
                <a16:creationId xmlns:a16="http://schemas.microsoft.com/office/drawing/2014/main" id="{24D8CF01-19ED-8D48-881C-88D5E170A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1695450"/>
            <a:ext cx="687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P(X=k)</a:t>
            </a:r>
          </a:p>
        </p:txBody>
      </p:sp>
      <p:sp>
        <p:nvSpPr>
          <p:cNvPr id="15372" name="Textfeld 41">
            <a:extLst>
              <a:ext uri="{FF2B5EF4-FFF2-40B4-BE49-F238E27FC236}">
                <a16:creationId xmlns:a16="http://schemas.microsoft.com/office/drawing/2014/main" id="{806065A2-60B3-E448-A4CD-640E366B0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25" y="3286125"/>
            <a:ext cx="6873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5373" name="Textfeld 41">
            <a:extLst>
              <a:ext uri="{FF2B5EF4-FFF2-40B4-BE49-F238E27FC236}">
                <a16:creationId xmlns:a16="http://schemas.microsoft.com/office/drawing/2014/main" id="{72AD1D7E-D286-854A-BEC0-FBA81C9FB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3286125"/>
            <a:ext cx="687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374" name="Textfeld 41">
            <a:extLst>
              <a:ext uri="{FF2B5EF4-FFF2-40B4-BE49-F238E27FC236}">
                <a16:creationId xmlns:a16="http://schemas.microsoft.com/office/drawing/2014/main" id="{24E48A55-B565-AF4B-B465-3AEC0351C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0" y="3286125"/>
            <a:ext cx="5762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2    k</a:t>
            </a:r>
          </a:p>
        </p:txBody>
      </p:sp>
      <p:sp>
        <p:nvSpPr>
          <p:cNvPr id="15375" name="Textfeld 41">
            <a:extLst>
              <a:ext uri="{FF2B5EF4-FFF2-40B4-BE49-F238E27FC236}">
                <a16:creationId xmlns:a16="http://schemas.microsoft.com/office/drawing/2014/main" id="{EAA27852-6B32-C640-B976-70576EBA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2008188"/>
            <a:ext cx="425450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0,5</a:t>
            </a:r>
          </a:p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0,4</a:t>
            </a:r>
          </a:p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0,3</a:t>
            </a:r>
          </a:p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0,2</a:t>
            </a:r>
          </a:p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0,1</a:t>
            </a:r>
          </a:p>
          <a:p>
            <a:pPr algn="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5376" name="Line 5">
            <a:extLst>
              <a:ext uri="{FF2B5EF4-FFF2-40B4-BE49-F238E27FC236}">
                <a16:creationId xmlns:a16="http://schemas.microsoft.com/office/drawing/2014/main" id="{D5F44CB5-53FC-9041-B7DA-7EB34E48E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3862388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7" name="Line 5">
            <a:extLst>
              <a:ext uri="{FF2B5EF4-FFF2-40B4-BE49-F238E27FC236}">
                <a16:creationId xmlns:a16="http://schemas.microsoft.com/office/drawing/2014/main" id="{9A790EE6-99CB-B84D-866F-1AB234F13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350" y="4159250"/>
            <a:ext cx="64087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8" name="Textfeld 41">
            <a:extLst>
              <a:ext uri="{FF2B5EF4-FFF2-40B4-BE49-F238E27FC236}">
                <a16:creationId xmlns:a16="http://schemas.microsoft.com/office/drawing/2014/main" id="{C73C7EAF-E47E-384C-9A95-86CE32C4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4370388"/>
            <a:ext cx="66563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Wenn sehr viele Kugeln das Galton-Brett durchlaufen, kannst du beobachten, dass in den mittleren Behältern viel mehr Kugeln landen.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Da alle Wege die gleiche Wahrscheinlichkeit haben, muss es eine andere Ursache für dieses Phänomen geben.</a:t>
            </a:r>
          </a:p>
        </p:txBody>
      </p:sp>
      <p:grpSp>
        <p:nvGrpSpPr>
          <p:cNvPr id="15379" name="Gruppierung 39">
            <a:extLst>
              <a:ext uri="{FF2B5EF4-FFF2-40B4-BE49-F238E27FC236}">
                <a16:creationId xmlns:a16="http://schemas.microsoft.com/office/drawing/2014/main" id="{34CE1A38-BA04-4C43-86A9-668D0EEBD968}"/>
              </a:ext>
            </a:extLst>
          </p:cNvPr>
          <p:cNvGrpSpPr>
            <a:grpSpLocks/>
          </p:cNvGrpSpPr>
          <p:nvPr/>
        </p:nvGrpSpPr>
        <p:grpSpPr bwMode="auto">
          <a:xfrm>
            <a:off x="260350" y="6327775"/>
            <a:ext cx="2971800" cy="676275"/>
            <a:chOff x="191547" y="6327231"/>
            <a:chExt cx="3389852" cy="677334"/>
          </a:xfrm>
        </p:grpSpPr>
        <p:sp>
          <p:nvSpPr>
            <p:cNvPr id="15439" name="Line 5">
              <a:extLst>
                <a:ext uri="{FF2B5EF4-FFF2-40B4-BE49-F238E27FC236}">
                  <a16:creationId xmlns:a16="http://schemas.microsoft.com/office/drawing/2014/main" id="{4B9D619E-54A1-3646-8264-181AE433FA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905" y="6327231"/>
              <a:ext cx="33834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40" name="Line 5">
              <a:extLst>
                <a:ext uri="{FF2B5EF4-FFF2-40B4-BE49-F238E27FC236}">
                  <a16:creationId xmlns:a16="http://schemas.microsoft.com/office/drawing/2014/main" id="{0FEF04A3-8EF3-4F44-8084-041455E70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726" y="6665898"/>
              <a:ext cx="33834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41" name="Line 5">
              <a:extLst>
                <a:ext uri="{FF2B5EF4-FFF2-40B4-BE49-F238E27FC236}">
                  <a16:creationId xmlns:a16="http://schemas.microsoft.com/office/drawing/2014/main" id="{7191427E-E336-154C-B3B6-DF4DD75F7E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547" y="7004565"/>
              <a:ext cx="33834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5380" name="Textfeld 41">
            <a:extLst>
              <a:ext uri="{FF2B5EF4-FFF2-40B4-BE49-F238E27FC236}">
                <a16:creationId xmlns:a16="http://schemas.microsoft.com/office/drawing/2014/main" id="{3643D80C-53A5-5F4A-98F3-A90584F79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4921250"/>
            <a:ext cx="3608387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Zeichne alle Wege, die in den Behälter 0 führen, in das Diagramm ein.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Welche Wege führen zum Behälter 2? Trage diese mit einer anderen Farbe im Diagramm ein.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Vergleiche die Anzahl der Wege mit dem Pascalschen Dreieck. Was fällt dir auf?</a:t>
            </a:r>
          </a:p>
        </p:txBody>
      </p:sp>
      <p:sp>
        <p:nvSpPr>
          <p:cNvPr id="15381" name="Textfeld 41">
            <a:extLst>
              <a:ext uri="{FF2B5EF4-FFF2-40B4-BE49-F238E27FC236}">
                <a16:creationId xmlns:a16="http://schemas.microsoft.com/office/drawing/2014/main" id="{E0528685-D075-7146-8BA5-36598FA22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7146925"/>
            <a:ext cx="321786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Stelle eine Formel auf für die Anzahl der Möglichkeiten, dass eine Kugel im Behälter k landet. Verwende dazu deine Erkenntnis aus b).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P(X=k)=</a:t>
            </a:r>
          </a:p>
        </p:txBody>
      </p:sp>
      <p:sp>
        <p:nvSpPr>
          <p:cNvPr id="15382" name="Textfeld 41">
            <a:extLst>
              <a:ext uri="{FF2B5EF4-FFF2-40B4-BE49-F238E27FC236}">
                <a16:creationId xmlns:a16="http://schemas.microsoft.com/office/drawing/2014/main" id="{EA11AF71-6202-8A44-A5A4-0F4D9893C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8112125"/>
            <a:ext cx="277018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Berechne mit dieser Formel (Tipp: du kennst sie schon!) die wahrscheinlichste Verteilung der Kugeln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Trage mit rot in die Tabelle und erstelle ein rotes Histrogramm.</a:t>
            </a:r>
          </a:p>
        </p:txBody>
      </p:sp>
      <p:grpSp>
        <p:nvGrpSpPr>
          <p:cNvPr id="15383" name="Gruppierung 56">
            <a:extLst>
              <a:ext uri="{FF2B5EF4-FFF2-40B4-BE49-F238E27FC236}">
                <a16:creationId xmlns:a16="http://schemas.microsoft.com/office/drawing/2014/main" id="{D746E427-3855-FE42-9A22-E7A2CBD1D4BE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4997450"/>
            <a:ext cx="3649663" cy="2971800"/>
            <a:chOff x="3207799" y="4996770"/>
            <a:chExt cx="3650195" cy="2972633"/>
          </a:xfrm>
        </p:grpSpPr>
        <p:pic>
          <p:nvPicPr>
            <p:cNvPr id="15427" name="Bild 34">
              <a:extLst>
                <a:ext uri="{FF2B5EF4-FFF2-40B4-BE49-F238E27FC236}">
                  <a16:creationId xmlns:a16="http://schemas.microsoft.com/office/drawing/2014/main" id="{AF3EA8B3-2245-1149-8E81-C9BCD0A8E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8393" y="4996770"/>
              <a:ext cx="2808817" cy="2741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28" name="Line 208">
              <a:extLst>
                <a:ext uri="{FF2B5EF4-FFF2-40B4-BE49-F238E27FC236}">
                  <a16:creationId xmlns:a16="http://schemas.microsoft.com/office/drawing/2014/main" id="{CB4DBE78-C088-CE47-904C-5674C1C594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0660" y="7718956"/>
              <a:ext cx="30649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29" name="Line 208">
              <a:extLst>
                <a:ext uri="{FF2B5EF4-FFF2-40B4-BE49-F238E27FC236}">
                  <a16:creationId xmlns:a16="http://schemas.microsoft.com/office/drawing/2014/main" id="{87B7AC0E-0C06-BB4D-A21A-A5723DEC5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2193" y="6104466"/>
              <a:ext cx="0" cy="16255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0" name="Textfeld 41">
              <a:extLst>
                <a:ext uri="{FF2B5EF4-FFF2-40B4-BE49-F238E27FC236}">
                  <a16:creationId xmlns:a16="http://schemas.microsoft.com/office/drawing/2014/main" id="{1685DD67-4D61-4841-8B21-6482CCBA2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335" y="5860512"/>
              <a:ext cx="68685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P(X=k)</a:t>
              </a:r>
            </a:p>
          </p:txBody>
        </p:sp>
        <p:sp>
          <p:nvSpPr>
            <p:cNvPr id="15431" name="Textfeld 41">
              <a:extLst>
                <a:ext uri="{FF2B5EF4-FFF2-40B4-BE49-F238E27FC236}">
                  <a16:creationId xmlns:a16="http://schemas.microsoft.com/office/drawing/2014/main" id="{346F1273-134A-EE47-9037-6F709DC6E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8870" y="7723182"/>
              <a:ext cx="315912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            1            2            3           4             5    k</a:t>
              </a:r>
            </a:p>
          </p:txBody>
        </p:sp>
        <p:sp>
          <p:nvSpPr>
            <p:cNvPr id="15432" name="Textfeld 41">
              <a:extLst>
                <a:ext uri="{FF2B5EF4-FFF2-40B4-BE49-F238E27FC236}">
                  <a16:creationId xmlns:a16="http://schemas.microsoft.com/office/drawing/2014/main" id="{16866CDF-BCB5-1B47-B1E3-623AB62F1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7799" y="6233048"/>
              <a:ext cx="424392" cy="1607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0,3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0,25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0,2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0,15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0,1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0,05</a:t>
              </a:r>
            </a:p>
            <a:p>
              <a:pPr algn="r" eaLnBrk="1" hangingPunct="1">
                <a:lnSpc>
                  <a:spcPts val="1700"/>
                </a:lnSpc>
                <a:spcBef>
                  <a:spcPct val="0"/>
                </a:spcBef>
                <a:buFontTx/>
                <a:buNone/>
              </a:pPr>
              <a:r>
                <a:rPr lang="de-DE" altLang="de-DE" sz="10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433" name="Line 208">
              <a:extLst>
                <a:ext uri="{FF2B5EF4-FFF2-40B4-BE49-F238E27FC236}">
                  <a16:creationId xmlns:a16="http://schemas.microsoft.com/office/drawing/2014/main" id="{EAFA0EF7-5204-C046-AF25-2382EFE155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3727" y="7498822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4" name="Line 208">
              <a:extLst>
                <a:ext uri="{FF2B5EF4-FFF2-40B4-BE49-F238E27FC236}">
                  <a16:creationId xmlns:a16="http://schemas.microsoft.com/office/drawing/2014/main" id="{A4B478B6-F004-2B49-A449-DE6F7589E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2195" y="7278688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5" name="Line 208">
              <a:extLst>
                <a:ext uri="{FF2B5EF4-FFF2-40B4-BE49-F238E27FC236}">
                  <a16:creationId xmlns:a16="http://schemas.microsoft.com/office/drawing/2014/main" id="{06F0008E-22E0-274D-945E-B405F4A183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3729" y="7058554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6" name="Line 208">
              <a:extLst>
                <a:ext uri="{FF2B5EF4-FFF2-40B4-BE49-F238E27FC236}">
                  <a16:creationId xmlns:a16="http://schemas.microsoft.com/office/drawing/2014/main" id="{B9287E9C-7897-A049-98B5-47799FDDA3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2197" y="6838420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7" name="Line 208">
              <a:extLst>
                <a:ext uri="{FF2B5EF4-FFF2-40B4-BE49-F238E27FC236}">
                  <a16:creationId xmlns:a16="http://schemas.microsoft.com/office/drawing/2014/main" id="{828F9EF0-1458-5048-8F91-11C3D93B3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5845" y="6618286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38" name="Line 208">
              <a:extLst>
                <a:ext uri="{FF2B5EF4-FFF2-40B4-BE49-F238E27FC236}">
                  <a16:creationId xmlns:a16="http://schemas.microsoft.com/office/drawing/2014/main" id="{CBACDFA5-B332-B040-8D1C-3BE8DD3EB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4312" y="6398152"/>
              <a:ext cx="30649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aphicFrame>
        <p:nvGraphicFramePr>
          <p:cNvPr id="58" name="Tabelle 57">
            <a:extLst>
              <a:ext uri="{FF2B5EF4-FFF2-40B4-BE49-F238E27FC236}">
                <a16:creationId xmlns:a16="http://schemas.microsoft.com/office/drawing/2014/main" id="{9666D827-1E46-1848-A545-88FBB0B17C06}"/>
              </a:ext>
            </a:extLst>
          </p:cNvPr>
          <p:cNvGraphicFramePr>
            <a:graphicFrameLocks noGrp="1"/>
          </p:cNvGraphicFramePr>
          <p:nvPr/>
        </p:nvGraphicFramePr>
        <p:xfrm>
          <a:off x="2901950" y="7983538"/>
          <a:ext cx="3776663" cy="1296988"/>
        </p:xfrm>
        <a:graphic>
          <a:graphicData uri="http://schemas.openxmlformats.org/drawingml/2006/table">
            <a:tbl>
              <a:tblPr/>
              <a:tblGrid>
                <a:gridCol w="61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k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3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P(X=k)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Kugeln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e Sans Regular" panose="020B0603020104020203" pitchFamily="34" charset="0"/>
                          <a:ea typeface="ＭＳ Ｐゴシック" panose="020B0600070205080204" pitchFamily="34" charset="-128"/>
                        </a:rPr>
                        <a:t>rel. Häuf.</a:t>
                      </a: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e Sans Regular" panose="020B0603020104020203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42" marB="45742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426" name="Textfeld 58">
            <a:extLst>
              <a:ext uri="{FF2B5EF4-FFF2-40B4-BE49-F238E27FC236}">
                <a16:creationId xmlns:a16="http://schemas.microsoft.com/office/drawing/2014/main" id="{11E4BC22-324C-B645-A82F-F1E50C935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9" y="9374188"/>
            <a:ext cx="597791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alt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Prüfe durch Simulation mit 50 Kugeln. Zähle die Kugeln und schreibe in die Tabelle (grün). Berechne ihre relative Häufigkeit: Anzahl / 50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7CB82FAC-6A6F-274E-B8A8-0460A6FB7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606" y="9428163"/>
            <a:ext cx="7133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de-DE" altLang="de-DE" sz="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Hunor Karsa </a:t>
            </a:r>
            <a:r>
              <a:rPr lang="de-DE" sz="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 </a:t>
            </a:r>
            <a:endParaRPr lang="de-DE" sz="800" dirty="0">
              <a:solidFill>
                <a:schemeClr val="bg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08">
            <a:extLst>
              <a:ext uri="{FF2B5EF4-FFF2-40B4-BE49-F238E27FC236}">
                <a16:creationId xmlns:a16="http://schemas.microsoft.com/office/drawing/2014/main" id="{E9576A1C-7B1E-BD4D-9D33-CFC032DC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61913"/>
            <a:ext cx="664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Histogramme</a:t>
            </a:r>
          </a:p>
        </p:txBody>
      </p:sp>
      <p:sp>
        <p:nvSpPr>
          <p:cNvPr id="16387" name="Line 309">
            <a:extLst>
              <a:ext uri="{FF2B5EF4-FFF2-40B4-BE49-F238E27FC236}">
                <a16:creationId xmlns:a16="http://schemas.microsoft.com/office/drawing/2014/main" id="{93A0636D-89A8-2A4E-9462-874635AAB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50" y="371475"/>
            <a:ext cx="641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89" name="Textfeld 41">
            <a:extLst>
              <a:ext uri="{FF2B5EF4-FFF2-40B4-BE49-F238E27FC236}">
                <a16:creationId xmlns:a16="http://schemas.microsoft.com/office/drawing/2014/main" id="{7AE98242-995A-744B-8326-86FD7D20A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474663"/>
            <a:ext cx="6627813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Ein Galton-Brett zeigt sichtbar, wie die Wahrscheinlichkeitsverteilung bei einer Binomialverteilung mit der Trefferwahrscheinlichkeit p = 0,5 aussieht.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1. a) 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Wie könntest du </a:t>
            </a:r>
            <a:r>
              <a:rPr lang="de-DE" altLang="de-DE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 verändern?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 Wie könntest du p verändern?</a:t>
            </a:r>
          </a:p>
        </p:txBody>
      </p:sp>
      <p:sp>
        <p:nvSpPr>
          <p:cNvPr id="16390" name="Line 5">
            <a:extLst>
              <a:ext uri="{FF2B5EF4-FFF2-40B4-BE49-F238E27FC236}">
                <a16:creationId xmlns:a16="http://schemas.microsoft.com/office/drawing/2014/main" id="{AE73BFFB-1558-9A41-B7C7-2BBDAD44E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1063" y="1136650"/>
            <a:ext cx="44592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1" name="Line 5">
            <a:extLst>
              <a:ext uri="{FF2B5EF4-FFF2-40B4-BE49-F238E27FC236}">
                <a16:creationId xmlns:a16="http://schemas.microsoft.com/office/drawing/2014/main" id="{86C06483-32C5-B04B-B1A2-6F98D881B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9938" y="1433513"/>
            <a:ext cx="45577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2" name="Textfeld 41">
            <a:extLst>
              <a:ext uri="{FF2B5EF4-FFF2-40B4-BE49-F238E27FC236}">
                <a16:creationId xmlns:a16="http://schemas.microsoft.com/office/drawing/2014/main" id="{08525DBB-3BDC-F542-AD6D-ADDE7FE68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1617663"/>
            <a:ext cx="31908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Binomialverteilungen lassen sich gut mit Histogrammen veranschaulichen.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Du führst einen Bernoulli-Versuch 100mal mit der Trefferwahrscheinlichkeit 0,3 aus. Skizziere aus deinem Gefühl heraus ein passendes gelbes Histogramm rechts.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Öffne die Simulation Binomialverteilung.ggb und stelle an den Schiebereglern die Parameter passend ein. Verbessere deine Skizze aus a) mit rot.</a:t>
            </a:r>
          </a:p>
        </p:txBody>
      </p:sp>
      <p:sp>
        <p:nvSpPr>
          <p:cNvPr id="16393" name="Textfeld 41">
            <a:extLst>
              <a:ext uri="{FF2B5EF4-FFF2-40B4-BE49-F238E27FC236}">
                <a16:creationId xmlns:a16="http://schemas.microsoft.com/office/drawing/2014/main" id="{A54D42E5-EF2D-114B-848D-037FB6FB2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3675063"/>
            <a:ext cx="280987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3. WICHTIG: ERST VERMUTEN, dann simulieren (sonst ist es witzlos).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Wie verändert sich das Histogramm, wenn du p verkleinerst/ vergrößerst? Skizziere rechts mit gelb und begründe deine Ideen.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Kontrolliere und verbessere mit rot.</a:t>
            </a:r>
          </a:p>
        </p:txBody>
      </p:sp>
      <p:pic>
        <p:nvPicPr>
          <p:cNvPr id="16394" name="Bild 61">
            <a:extLst>
              <a:ext uri="{FF2B5EF4-FFF2-40B4-BE49-F238E27FC236}">
                <a16:creationId xmlns:a16="http://schemas.microsoft.com/office/drawing/2014/main" id="{A89DF7D6-5A0D-284B-80AE-291B0664B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3806825"/>
            <a:ext cx="3440113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Bild 62">
            <a:extLst>
              <a:ext uri="{FF2B5EF4-FFF2-40B4-BE49-F238E27FC236}">
                <a16:creationId xmlns:a16="http://schemas.microsoft.com/office/drawing/2014/main" id="{6F2DE0B7-28D9-924D-8D51-1D3AE7256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363" y="1643063"/>
            <a:ext cx="3455987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6" name="Line 5">
            <a:extLst>
              <a:ext uri="{FF2B5EF4-FFF2-40B4-BE49-F238E27FC236}">
                <a16:creationId xmlns:a16="http://schemas.microsoft.com/office/drawing/2014/main" id="{B7B79309-7438-B24C-84E5-317A94A0B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738" y="4964113"/>
            <a:ext cx="284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7" name="Line 5">
            <a:extLst>
              <a:ext uri="{FF2B5EF4-FFF2-40B4-BE49-F238E27FC236}">
                <a16:creationId xmlns:a16="http://schemas.microsoft.com/office/drawing/2014/main" id="{42F1C8A2-3A3F-CF4C-BE7E-ECF94CC42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263" y="5286375"/>
            <a:ext cx="284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8" name="Line 5">
            <a:extLst>
              <a:ext uri="{FF2B5EF4-FFF2-40B4-BE49-F238E27FC236}">
                <a16:creationId xmlns:a16="http://schemas.microsoft.com/office/drawing/2014/main" id="{4ADD8516-F182-B845-AAB2-A46DDE06E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263" y="5607050"/>
            <a:ext cx="284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9" name="Line 5">
            <a:extLst>
              <a:ext uri="{FF2B5EF4-FFF2-40B4-BE49-F238E27FC236}">
                <a16:creationId xmlns:a16="http://schemas.microsoft.com/office/drawing/2014/main" id="{270E0766-743C-6D43-8F2C-4A7793775F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263" y="5929313"/>
            <a:ext cx="284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400" name="Line 5">
            <a:extLst>
              <a:ext uri="{FF2B5EF4-FFF2-40B4-BE49-F238E27FC236}">
                <a16:creationId xmlns:a16="http://schemas.microsoft.com/office/drawing/2014/main" id="{827F66A5-8351-8C45-A675-B0B50963A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200" y="6234113"/>
            <a:ext cx="284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401" name="Textfeld 41">
            <a:extLst>
              <a:ext uri="{FF2B5EF4-FFF2-40B4-BE49-F238E27FC236}">
                <a16:creationId xmlns:a16="http://schemas.microsoft.com/office/drawing/2014/main" id="{A9BC43DB-AAC0-F243-A12A-886B1EED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7015163"/>
            <a:ext cx="23701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Kontrolliere und verbessere mit rot.</a:t>
            </a:r>
          </a:p>
        </p:txBody>
      </p:sp>
      <p:pic>
        <p:nvPicPr>
          <p:cNvPr id="16402" name="Bild 70">
            <a:extLst>
              <a:ext uri="{FF2B5EF4-FFF2-40B4-BE49-F238E27FC236}">
                <a16:creationId xmlns:a16="http://schemas.microsoft.com/office/drawing/2014/main" id="{6BF5D4C2-DB19-2C49-8B24-D3E98F1A7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7204075"/>
            <a:ext cx="5810250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3" name="Textfeld 41">
            <a:extLst>
              <a:ext uri="{FF2B5EF4-FFF2-40B4-BE49-F238E27FC236}">
                <a16:creationId xmlns:a16="http://schemas.microsoft.com/office/drawing/2014/main" id="{4609B494-5C38-8840-A95F-7B178F6DC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6697663"/>
            <a:ext cx="659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>
                <a:latin typeface="Calibri" panose="020F0502020204030204" pitchFamily="34" charset="0"/>
                <a:cs typeface="Calibri" panose="020F0502020204030204" pitchFamily="34" charset="0"/>
              </a:rPr>
              <a:t>4. a) </a:t>
            </a:r>
            <a:r>
              <a:rPr lang="de-DE" altLang="de-DE" sz="1000">
                <a:latin typeface="Calibri" panose="020F0502020204030204" pitchFamily="34" charset="0"/>
                <a:cs typeface="Calibri" panose="020F0502020204030204" pitchFamily="34" charset="0"/>
              </a:rPr>
              <a:t>Wie verändert sich das Histogramm, wenn du n verkleinerst/ vergrößerst? Skizziere rechts mit gelb und begründe deine Ideen.</a:t>
            </a:r>
          </a:p>
        </p:txBody>
      </p:sp>
      <p:sp>
        <p:nvSpPr>
          <p:cNvPr id="21" name="Textfeld 41">
            <a:extLst>
              <a:ext uri="{FF2B5EF4-FFF2-40B4-BE49-F238E27FC236}">
                <a16:creationId xmlns:a16="http://schemas.microsoft.com/office/drawing/2014/main" id="{F3EE6F56-0743-4444-AEC8-373230EDC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606" y="9428163"/>
            <a:ext cx="7133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de-DE" altLang="de-DE" sz="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Hunor Karsa </a:t>
            </a:r>
            <a:r>
              <a:rPr lang="de-DE" sz="8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 </a:t>
            </a:r>
            <a:endParaRPr lang="de-DE" sz="800" dirty="0">
              <a:solidFill>
                <a:schemeClr val="bg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Microsoft Macintosh PowerPoint</Application>
  <PresentationFormat>A4-Papier (210 x 297 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Andale Sans Regular</vt:lpstr>
      <vt:lpstr>Arial</vt:lpstr>
      <vt:lpstr>Calibri</vt:lpstr>
      <vt:lpstr>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Huni</dc:creator>
  <cp:lastModifiedBy>Hunor Karsa</cp:lastModifiedBy>
  <cp:revision>238</cp:revision>
  <cp:lastPrinted>2019-11-08T07:38:23Z</cp:lastPrinted>
  <dcterms:created xsi:type="dcterms:W3CDTF">2013-10-20T12:02:23Z</dcterms:created>
  <dcterms:modified xsi:type="dcterms:W3CDTF">2021-03-08T08:15:46Z</dcterms:modified>
</cp:coreProperties>
</file>