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559675" cy="10691813"/>
  <p:notesSz cx="6735763" cy="98710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/>
    <p:restoredTop sz="94668"/>
  </p:normalViewPr>
  <p:slideViewPr>
    <p:cSldViewPr snapToGrid="0" showGuides="1">
      <p:cViewPr varScale="1">
        <p:scale>
          <a:sx n="134" d="100"/>
          <a:sy n="134" d="100"/>
        </p:scale>
        <p:origin x="1912" y="208"/>
      </p:cViewPr>
      <p:guideLst/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7EAF680-1C64-1C45-B5F1-8EECB9ED4B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493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C0835AA-6001-BC45-8C51-4E1129D90A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7888"/>
            <a:ext cx="5386388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BD033DDC-4975-CA4C-806E-1959ECC103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58988" y="749300"/>
            <a:ext cx="26162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68DD0BD2-CCD7-2B40-AC21-4ED59CC771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D9C4DC1A-35ED-BB4E-9B40-FCDD53D4BE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58988" y="749300"/>
            <a:ext cx="26162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437BAC90-05F1-7044-8791-A7E4DD2689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FC4BF119-80E3-7C4A-91F8-08D6568F206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58988" y="749300"/>
            <a:ext cx="26162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F65796E8-E828-504E-9033-C5FF9D6112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F69EDFFD-5708-0E4F-AB72-15753E84F3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058988" y="749300"/>
            <a:ext cx="26162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3637ECA4-7A84-294A-AD27-642DAADA10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0" y="4687888"/>
            <a:ext cx="5387975" cy="4441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CCF1D-6EF9-2146-928F-E024C3B2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B211CF-B281-6943-A4BC-B8517C23A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88C6EB-3531-F04D-B200-A5F23CFC284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984302-DBDF-9F4E-AFE9-9B1F8851966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456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9631B-336D-6842-ABF7-C3F9B0A2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BE5D1B-309E-7746-AD2C-3FAAF0151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8DDD1A-C575-094F-97CE-C0DAE8A058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CCF8EE3-DCA0-2A4B-8841-12CC8C967E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468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490AEE-9B9D-004B-BBCF-E6CC75EA8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318125" y="758825"/>
            <a:ext cx="1538288" cy="85058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D0748D-6CC2-1642-98E8-0268666A7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1675" y="758825"/>
            <a:ext cx="4464050" cy="85058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6020D8-C32F-7D49-BB75-81E8CBEEA2E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51B8D1-A159-1945-8025-B8F69C60B7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58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98969-4308-BB46-B0A7-FE256ED8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758825"/>
            <a:ext cx="6154738" cy="16605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724E75-C548-6C40-AC70-9ABD5C813E0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5260975" y="9439275"/>
            <a:ext cx="1593850" cy="692150"/>
          </a:xfrm>
        </p:spPr>
        <p:txBody>
          <a:bodyPr/>
          <a:lstStyle>
            <a:lvl1pPr>
              <a:defRPr/>
            </a:lvl1pPr>
          </a:lstStyle>
          <a:p>
            <a:fld id="{FA7D8CE8-60B3-8D4B-8B8E-7D8829411A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846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3DD31-7911-6542-9E4F-D33917FC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19058B-9C5C-6346-9C64-B60F2702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1FA8F-786A-E543-ABBD-B3AAD8BDD7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170B4D-B9E4-884B-9346-35B80A3DBFB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198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F5E1B-9514-F84F-93F5-92296B91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43F64D-20C6-944A-93E0-4D4A2C9F9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D2F84B-99ED-044E-B6A0-F70C9277A2B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F11740-ABF4-4640-8864-E210B365B98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397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61A31-F5E2-4E43-8E5C-BAEBB09A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95B34-5736-9F41-92BD-99AFC071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675" y="2686050"/>
            <a:ext cx="3000375" cy="6578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6C37C7-7011-3948-9EA4-8E785D53C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686050"/>
            <a:ext cx="3001963" cy="6578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4D4F70-C23A-CA43-96D7-786D7DEEC1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5F4505-6817-484B-89F4-3C2A5BF95A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328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7462C-4C5B-4F4A-B064-E8BDFF2F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F02E7-3438-4B4A-9FFD-D513EF87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F6FA54-582C-7442-ABD7-BE487A13F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4F17E9-3EED-4A44-804A-B1AAE17B3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20F3E9-61E4-5049-959E-0F10555EE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EFA37A-806E-CB4C-9045-908D1B79379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B0F954-E082-404E-AC59-73E2A4A26F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213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C8465-1783-C84B-AB75-3CF72CEF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60DD4C-F126-934C-BC86-F38E01AEE1E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DF2DA5-0C81-BB44-9C7B-A10CE8D789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710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077C95-7476-984E-9AF1-4A03A363E0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2905B2-C031-F444-B573-1B1B3DA3DE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85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77498-097E-0448-8862-89E298EC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52B421-8442-4F42-BEA6-93E05A7C1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550176-E934-6946-81CE-69FEA850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ADC5D6-06C9-A14D-8ED5-FBCA8EDB37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A3B6CF-242F-6F43-BE2A-49BA1E0AEA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126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F4907-F481-7742-925E-DA2755F6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DCFE3B-ADF0-C341-A25B-FBDE535B0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2F8C51-A52B-314D-85F3-E4D1E531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27029-7923-C34E-B7F1-03289F9E551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426802-7130-774B-B2B4-C27EACDB3E9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830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AE2621C-2942-5E47-8243-A5EDB8C95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758825"/>
            <a:ext cx="6154738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8A8FBC4-950B-2F48-A924-638680470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2686050"/>
            <a:ext cx="6154738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56FADABB-A822-A54A-9AED-3B607B5F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39275"/>
            <a:ext cx="1595438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26638D28-32C5-7949-A032-112A2A5FF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9439275"/>
            <a:ext cx="21653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62023B-9368-6949-9372-D4AAA0B6E8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260975" y="9439275"/>
            <a:ext cx="15938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70CC18C-482E-0545-BB07-877C4015E7E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creativecommons.org/licenses/by-sa/4.0/deed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sa/4.0/deed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sa/4.0/deed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CBFC0147-9E60-054D-9063-BB9E0A93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64556"/>
            <a:ext cx="55181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E74B31B3-018E-C647-8130-4D7442D8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360363"/>
            <a:ext cx="5307012" cy="214312"/>
          </a:xfrm>
          <a:prstGeom prst="rect">
            <a:avLst/>
          </a:prstGeom>
          <a:solidFill>
            <a:srgbClr val="808080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MATHEMATIK NACHSCHLAGEWERK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F2B5C0-008E-144C-9CC0-23C7CFFCF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360363"/>
            <a:ext cx="608013" cy="217487"/>
          </a:xfrm>
          <a:prstGeom prst="rect">
            <a:avLst/>
          </a:prstGeom>
          <a:solidFill>
            <a:srgbClr val="000000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Kl.10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FB1318-2B54-5C4F-B747-707624F2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360363"/>
            <a:ext cx="919163" cy="560387"/>
          </a:xfrm>
          <a:prstGeom prst="rect">
            <a:avLst/>
          </a:prstGeom>
          <a:solidFill>
            <a:srgbClr val="FFFFFF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20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</a:p>
          <a:p>
            <a:pPr>
              <a:buClrTx/>
              <a:buFontTx/>
              <a:buNone/>
            </a:pPr>
            <a:r>
              <a:rPr lang="de-DE" altLang="de-DE" sz="1200" b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B19B32E-28E1-2541-BD76-5D8629F7D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574675"/>
            <a:ext cx="5915025" cy="346075"/>
          </a:xfrm>
          <a:prstGeom prst="rect">
            <a:avLst/>
          </a:prstGeom>
          <a:solidFill>
            <a:srgbClr val="FFFFFF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600">
                <a:latin typeface="Calibri" panose="020F0502020204030204" pitchFamily="34" charset="0"/>
                <a:cs typeface="Calibri" panose="020F0502020204030204" pitchFamily="34" charset="0"/>
              </a:rPr>
              <a:t>Binomialverteilung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A276E25-6443-4346-9426-3751B0327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971550"/>
            <a:ext cx="61309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>
                <a:latin typeface="Calibri" panose="020F0502020204030204" pitchFamily="34" charset="0"/>
              </a:rPr>
              <a:t>Ziele:  Der WTR hilft uns bei häufiger Anwendung der Formel von Bernoulli.</a:t>
            </a: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r>
              <a:rPr lang="de-DE" altLang="de-DE" sz="1000">
                <a:latin typeface="Calibri" panose="020F0502020204030204" pitchFamily="34" charset="0"/>
              </a:rPr>
              <a:t>Bsp.: (i) Eine Spielkarte wird nacheinander von 14 Leuten mit p=1/6 umgedreht. Wie wahrscheinlich liegt die gleiche Kartenseite am Schluss oben wie am Anfang?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4C9743CD-A603-8144-A624-7A5E8F4F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248150"/>
            <a:ext cx="61309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>
                <a:latin typeface="Calibri" panose="020F0502020204030204" pitchFamily="34" charset="0"/>
              </a:rPr>
              <a:t>(ii) Ein Glücksrad wird siebenmal gedreht mit p=1/5. Wie groß ist die Wahrscheinlichkeit für mehr als 4 Treffer?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241D95D7-DF2F-0143-852F-3BFD5D4B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5832475"/>
            <a:ext cx="11049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>
                <a:latin typeface="Calibri" panose="020F0502020204030204" pitchFamily="34" charset="0"/>
              </a:rPr>
              <a:t>Wonach kann man fragen?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E861A574-196B-DC44-9224-F995BE6B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033963"/>
            <a:ext cx="46180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F6F21EA-4005-2147-8001-2AB6C5AF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7183438"/>
            <a:ext cx="566420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7" name="Text Box 15">
            <a:extLst>
              <a:ext uri="{FF2B5EF4-FFF2-40B4-BE49-F238E27FC236}">
                <a16:creationId xmlns:a16="http://schemas.microsoft.com/office/drawing/2014/main" id="{466E0B08-74A5-A243-9983-0E1F3132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7251700"/>
            <a:ext cx="13049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>
                <a:latin typeface="Calibri" panose="020F0502020204030204" pitchFamily="34" charset="0"/>
              </a:rPr>
              <a:t>(iii) Glücksrad aus (ii): Wie oft muss man min. drehen, damit min. 3 Treffer mit einer Wahrschein-lichkeit von min. 90% kommen?</a:t>
            </a: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r>
              <a:rPr lang="de-DE" altLang="de-DE" sz="1000">
                <a:latin typeface="Calibri" panose="020F0502020204030204" pitchFamily="34" charset="0"/>
              </a:rPr>
              <a:t>(iv) Wie groß muss das Trefferfeld min. gemalt werden, damit mehr als vier Treffer zu min. 2% wahrscheinlich sind?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BB9D6D02-EDD7-1140-B127-11F9F840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8801660"/>
            <a:ext cx="5717736" cy="156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BEEDAF56-F15C-6B48-874A-E5D7E79F7A0E}"/>
              </a:ext>
            </a:extLst>
          </p:cNvPr>
          <p:cNvSpPr/>
          <p:nvPr/>
        </p:nvSpPr>
        <p:spPr>
          <a:xfrm>
            <a:off x="6040085" y="10368025"/>
            <a:ext cx="1271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Hunor Karsa, </a:t>
            </a:r>
            <a:r>
              <a:rPr lang="de-DE" altLang="de-DE" sz="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de-DE" altLang="de-DE" sz="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CDE1060-4398-DD4E-86B2-079CB95F2F93}"/>
              </a:ext>
            </a:extLst>
          </p:cNvPr>
          <p:cNvSpPr/>
          <p:nvPr/>
        </p:nvSpPr>
        <p:spPr bwMode="auto">
          <a:xfrm>
            <a:off x="330770" y="1674812"/>
            <a:ext cx="6847905" cy="24971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ctr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D75A66F-CE93-534D-97A2-45B35A00BF9D}"/>
              </a:ext>
            </a:extLst>
          </p:cNvPr>
          <p:cNvSpPr/>
          <p:nvPr/>
        </p:nvSpPr>
        <p:spPr bwMode="auto">
          <a:xfrm>
            <a:off x="341883" y="4608514"/>
            <a:ext cx="6847905" cy="99620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ctr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9181CD9-4DA1-E742-85C7-D790C0D19655}"/>
              </a:ext>
            </a:extLst>
          </p:cNvPr>
          <p:cNvSpPr/>
          <p:nvPr/>
        </p:nvSpPr>
        <p:spPr bwMode="auto">
          <a:xfrm>
            <a:off x="1443037" y="5813880"/>
            <a:ext cx="5744725" cy="461440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ctr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2745525-32C9-FC41-9B18-0C0331B1E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00000">
            <a:off x="6294103" y="1046637"/>
            <a:ext cx="699940" cy="10404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C935E154-4C99-9D4F-A3F9-903C2C7C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3056" y="7265194"/>
            <a:ext cx="2376488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A76B3DDE-9B00-8343-ACDF-3EF96574D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57188"/>
            <a:ext cx="5307013" cy="214312"/>
          </a:xfrm>
          <a:prstGeom prst="rect">
            <a:avLst/>
          </a:prstGeom>
          <a:solidFill>
            <a:srgbClr val="808080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MATHEMATIK NACHSCHLAGEWERK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ACB00E-D70E-1641-B257-8FCD9F68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355600"/>
            <a:ext cx="608012" cy="217488"/>
          </a:xfrm>
          <a:prstGeom prst="rect">
            <a:avLst/>
          </a:prstGeom>
          <a:solidFill>
            <a:srgbClr val="000000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Kl.10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C5130E6-0993-9C45-9CB2-C5E916991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357188"/>
            <a:ext cx="919162" cy="560387"/>
          </a:xfrm>
          <a:prstGeom prst="rect">
            <a:avLst/>
          </a:prstGeom>
          <a:solidFill>
            <a:srgbClr val="FFFFFF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1200">
                <a:solidFill>
                  <a:srgbClr val="BFBF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</a:p>
          <a:p>
            <a:pPr>
              <a:buClrTx/>
              <a:buFontTx/>
              <a:buNone/>
            </a:pPr>
            <a:r>
              <a:rPr lang="de-DE" altLang="de-DE" sz="1200" b="1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605E152-75EA-5247-88AD-C739A42D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571500"/>
            <a:ext cx="5915025" cy="346075"/>
          </a:xfrm>
          <a:prstGeom prst="rect">
            <a:avLst/>
          </a:prstGeom>
          <a:solidFill>
            <a:srgbClr val="FFFFFF"/>
          </a:solidFill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de-DE" altLang="de-DE" sz="1600">
                <a:latin typeface="Calibri" panose="020F0502020204030204" pitchFamily="34" charset="0"/>
                <a:cs typeface="Calibri" panose="020F0502020204030204" pitchFamily="34" charset="0"/>
              </a:rPr>
              <a:t>Binomialverteilung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96268023-C8E6-984F-A1EB-C99F8E64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971550"/>
            <a:ext cx="692308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>
                <a:latin typeface="Calibri" panose="020F0502020204030204" pitchFamily="34" charset="0"/>
              </a:rPr>
              <a:t>Alle Graphen der Binomialverteilung haben eine Glockenform. Je größer n ist, desto .................................................. werden die </a:t>
            </a:r>
          </a:p>
          <a:p>
            <a:endParaRPr lang="de-DE" altLang="de-DE" sz="1000">
              <a:latin typeface="Calibri" panose="020F0502020204030204" pitchFamily="34" charset="0"/>
            </a:endParaRPr>
          </a:p>
          <a:p>
            <a:r>
              <a:rPr lang="de-DE" altLang="de-DE" sz="1000">
                <a:latin typeface="Calibri" panose="020F0502020204030204" pitchFamily="34" charset="0"/>
              </a:rPr>
              <a:t>Graphen. Der höchste Balken befindet sich am .............................................. .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CBCFD53B-2BB7-8149-85E2-490E24C7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73250"/>
            <a:ext cx="683895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Text Box 9">
            <a:extLst>
              <a:ext uri="{FF2B5EF4-FFF2-40B4-BE49-F238E27FC236}">
                <a16:creationId xmlns:a16="http://schemas.microsoft.com/office/drawing/2014/main" id="{87DAAF81-F439-1B4B-B47C-CF379216D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835525"/>
            <a:ext cx="69230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>
                <a:latin typeface="Calibri" panose="020F0502020204030204" pitchFamily="34" charset="0"/>
              </a:rPr>
              <a:t>Zur Berechnung einer Binomialverteilung ist es sinnvoll, den „Binomialverteilungsknacker“ zu nutzen: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52EA0F7F-85C6-D348-A373-95B4EF65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306" y="5222876"/>
            <a:ext cx="1743075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CC21D3E5-501D-2A47-91FB-137252CA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46700" y="5675313"/>
            <a:ext cx="235426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8" name="Line 12">
            <a:extLst>
              <a:ext uri="{FF2B5EF4-FFF2-40B4-BE49-F238E27FC236}">
                <a16:creationId xmlns:a16="http://schemas.microsoft.com/office/drawing/2014/main" id="{DE8ACE1B-5503-A146-96B8-F22F7D3EE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5811838"/>
            <a:ext cx="412750" cy="3857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9" name="Line 13">
            <a:extLst>
              <a:ext uri="{FF2B5EF4-FFF2-40B4-BE49-F238E27FC236}">
                <a16:creationId xmlns:a16="http://schemas.microsoft.com/office/drawing/2014/main" id="{74940D70-C54B-4F46-B269-7A9E2EC004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6025" y="7599363"/>
            <a:ext cx="717550" cy="6762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763A0139-EDD1-EE43-9644-B7F9ED811C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5238" y="8521700"/>
            <a:ext cx="904875" cy="5762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9A8DD1C3-C99E-9042-A178-7580C443CD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9725" y="7075488"/>
            <a:ext cx="385763" cy="828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12" name="Picture 16">
            <a:extLst>
              <a:ext uri="{FF2B5EF4-FFF2-40B4-BE49-F238E27FC236}">
                <a16:creationId xmlns:a16="http://schemas.microsoft.com/office/drawing/2014/main" id="{00BE6D63-BB54-8A48-AB9D-F2D14C29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8763" y="5140325"/>
            <a:ext cx="1928812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3" name="Picture 17">
            <a:extLst>
              <a:ext uri="{FF2B5EF4-FFF2-40B4-BE49-F238E27FC236}">
                <a16:creationId xmlns:a16="http://schemas.microsoft.com/office/drawing/2014/main" id="{F97250C0-0FBA-144F-A124-3FC6F174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363" y="8212138"/>
            <a:ext cx="2051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4488AFA0-E938-7E4F-AADD-649A4D3D1FF2}"/>
              </a:ext>
            </a:extLst>
          </p:cNvPr>
          <p:cNvSpPr/>
          <p:nvPr/>
        </p:nvSpPr>
        <p:spPr>
          <a:xfrm>
            <a:off x="6040085" y="10368025"/>
            <a:ext cx="1271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Hunor Karsa, </a:t>
            </a:r>
            <a:r>
              <a:rPr lang="de-DE" altLang="de-DE" sz="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de-DE" altLang="de-DE" sz="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F3F18186-7B4E-AC40-8B3F-8CC45C16A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608013"/>
            <a:ext cx="501650" cy="288925"/>
          </a:xfrm>
          <a:prstGeom prst="roundRect">
            <a:avLst>
              <a:gd name="adj" fmla="val 54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" name="AutoShape 2">
            <a:extLst>
              <a:ext uri="{FF2B5EF4-FFF2-40B4-BE49-F238E27FC236}">
                <a16:creationId xmlns:a16="http://schemas.microsoft.com/office/drawing/2014/main" id="{1F6E8D7B-6176-D743-B1F2-C32C4922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8" y="1157288"/>
            <a:ext cx="790575" cy="819150"/>
          </a:xfrm>
          <a:prstGeom prst="roundRect">
            <a:avLst>
              <a:gd name="adj" fmla="val 19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A641C8-C4CA-8B45-9629-C86EC76BF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" y="0"/>
            <a:ext cx="7555877" cy="1069181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71DC6AE-54A6-B14C-9F36-20E323BE4BF2}"/>
              </a:ext>
            </a:extLst>
          </p:cNvPr>
          <p:cNvSpPr/>
          <p:nvPr/>
        </p:nvSpPr>
        <p:spPr>
          <a:xfrm>
            <a:off x="6040085" y="10368025"/>
            <a:ext cx="1271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Hunor Karsa, </a:t>
            </a:r>
            <a:r>
              <a:rPr lang="de-DE" altLang="de-DE" sz="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de-DE" altLang="de-DE" sz="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6765810-9099-2A47-931E-933FD8DE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65"/>
            <a:ext cx="7559675" cy="1041308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A3B796-8EA3-414E-AD6C-39086EAE0AAC}"/>
              </a:ext>
            </a:extLst>
          </p:cNvPr>
          <p:cNvSpPr/>
          <p:nvPr/>
        </p:nvSpPr>
        <p:spPr>
          <a:xfrm>
            <a:off x="6040085" y="10368025"/>
            <a:ext cx="12715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Hunor Karsa, </a:t>
            </a:r>
            <a:r>
              <a:rPr lang="de-DE" altLang="de-DE" sz="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de-DE" altLang="de-DE" sz="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Macintosh PowerPoint</Application>
  <PresentationFormat>Benutzerdefiniert</PresentationFormat>
  <Paragraphs>28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Huni</dc:creator>
  <cp:lastModifiedBy>Hunor Karsa</cp:lastModifiedBy>
  <cp:revision>263</cp:revision>
  <cp:lastPrinted>2020-11-25T17:28:27Z</cp:lastPrinted>
  <dcterms:created xsi:type="dcterms:W3CDTF">2005-08-26T21:55:00Z</dcterms:created>
  <dcterms:modified xsi:type="dcterms:W3CDTF">2020-12-10T19:12:34Z</dcterms:modified>
</cp:coreProperties>
</file>