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735763" cy="987107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72"/>
    <p:restoredTop sz="94668"/>
  </p:normalViewPr>
  <p:slideViewPr>
    <p:cSldViewPr snapToGrid="0" showGuides="1">
      <p:cViewPr varScale="1">
        <p:scale>
          <a:sx n="134" d="100"/>
          <a:sy n="134" d="100"/>
        </p:scale>
        <p:origin x="736" y="208"/>
      </p:cViewPr>
      <p:guideLst/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91353A83-7B3F-3447-A9A3-76E0F7151A3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49300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CE43DCD-15D0-B84C-8E50-D545C24A814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7888"/>
            <a:ext cx="5386388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BCD8DE7-CA22-2545-889E-D9E70063A01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058988" y="749300"/>
            <a:ext cx="2616200" cy="37004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E60F7EE7-4479-4E45-8536-FFBE3C146E0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3100" y="4687888"/>
            <a:ext cx="5387975" cy="4441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3A1CF42C-2DDA-2E4F-8612-B073F1D1FCA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4930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DAC03C7E-2A6D-D049-A9AC-C88C8680797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3100" y="4687888"/>
            <a:ext cx="5387975" cy="4441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421A5-362D-6244-ADCE-AA7962DB8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119DC8-5393-6D44-9906-DA70D502C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597D5D-7300-EE40-9C2A-732C39B3454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F74C28-7E34-0B48-81F5-10E4CED4EC5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800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648E0-D200-FF41-AAB7-77A2B9BE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EC0465-08FE-6C46-96BB-ACADE8CBD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87D9D3A-8744-A447-82BF-46488028708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012AF4-D92B-E146-8D2D-BDD37EC297C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3515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161F3C-B1DF-9E44-8351-C48175D41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318125" y="758825"/>
            <a:ext cx="1538288" cy="85058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5DFFB4D-9CB2-354C-A1BC-80FB6F6532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01675" y="758825"/>
            <a:ext cx="4464050" cy="85058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A9A3F1-9964-5B4F-8A1E-791C7BBD214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14DE5D4-75AC-194C-A77C-3361EE7589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0087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6B2CD9-6E3A-764E-B41F-51613AAD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675" y="758825"/>
            <a:ext cx="6154738" cy="16605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3C1FBCB-DF4F-EF4A-9266-3164B2A68C1B}"/>
              </a:ext>
            </a:extLst>
          </p:cNvPr>
          <p:cNvSpPr>
            <a:spLocks noGrp="1"/>
          </p:cNvSpPr>
          <p:nvPr>
            <p:ph type="sldNum" idx="10"/>
          </p:nvPr>
        </p:nvSpPr>
        <p:spPr>
          <a:xfrm>
            <a:off x="5260975" y="9439275"/>
            <a:ext cx="1593850" cy="692150"/>
          </a:xfrm>
        </p:spPr>
        <p:txBody>
          <a:bodyPr/>
          <a:lstStyle>
            <a:lvl1pPr>
              <a:defRPr/>
            </a:lvl1pPr>
          </a:lstStyle>
          <a:p>
            <a:fld id="{954E054A-49D6-854C-BF3B-C429D4F7E78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197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A483E-FE59-3841-969A-F9C1D320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EDE3EE-B672-FB47-AEF4-5EDD92830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0FA7CC1-9A7F-9D48-B450-58001B3D1C3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5441D-D8D8-1440-A1A7-93FDC25016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351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F7E01C-D146-314E-9FE5-31FE56664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8958CD-83F3-B74C-A430-B146FC44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4AC0A1-1252-BA45-A489-2099590EB485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413E411-6E03-2145-96E3-445EDD2162D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9097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9E29E4-E976-7A4C-AF4E-1C547308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F058FB-9FF1-F64A-A621-D8D1F8777E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1675" y="2686050"/>
            <a:ext cx="3000375" cy="6578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BB43B9-ACF1-A648-94C8-B75D1BC0B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4450" y="2686050"/>
            <a:ext cx="3001963" cy="6578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2517A91-710B-EC4E-B749-C74215EA189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AA23CA6-822E-4948-BF73-4D3A66EFB07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036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9FA89-A0F3-6440-92B9-99C12787A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B2CFAD-04D9-8E4F-B117-DF5571051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256B9E-48C5-B549-8954-80AF006B7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44746E-7FD6-DA42-9961-FAF838883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F85662A-3CEE-3B47-B901-8E7E990BFC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BF8F87-DEE3-9142-94BD-5A26ED48583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BF0A31-D6AE-DA43-9DCF-D2A2F2E9EA9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138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3732C-2297-9147-BAFE-C3BE0E112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8345AF3-98E4-FB4C-A81A-734088929F9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5151B09-F33C-E34A-A4E4-3FE28A5C892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078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CE1303D-DF52-B247-9105-4E06F0CA5E5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FFF98EE-CD89-174D-BB49-BFD4F51687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910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9378D-409F-4D45-9AF9-62856481F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BEF403-1608-DB4C-A227-D959844A6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22C17-9862-1C4B-9F99-EE6D05440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54446D-2CDA-A541-B749-F5E8BB455FC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CAE327-8808-BC48-8CC3-C6B67C634CA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498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C20CC-61D7-BB44-9882-E4818398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DDDF737-6C13-AB4F-8CCE-9FBAB647BD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7E2053-3858-7541-B546-D4140CD16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9AE9E7-E309-AA44-A009-82A46A50E85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9F3F666-47F5-F94F-8687-3879CA15B2B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0780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8EA9B199-A212-814F-83F2-70B5457528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758825"/>
            <a:ext cx="6154738" cy="166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EFC9153-6920-8E42-B8FF-66810A618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2686050"/>
            <a:ext cx="6154738" cy="657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2068465D-B23E-1E44-BCE9-77DECC8DC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" y="9439275"/>
            <a:ext cx="1595438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5DBB4438-5A74-6447-B327-2FB01ED40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163" y="9439275"/>
            <a:ext cx="2165350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E5CEDE5-E9D6-C14B-B42B-624A7AEB239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260975" y="9439275"/>
            <a:ext cx="15938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B131FDC6-BABF-2D4B-8B9F-CE9B855B6A7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creativecommons.org/licenses/by-sa/4.0/deed.de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deed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>
            <a:extLst>
              <a:ext uri="{FF2B5EF4-FFF2-40B4-BE49-F238E27FC236}">
                <a16:creationId xmlns:a16="http://schemas.microsoft.com/office/drawing/2014/main" id="{B876D999-4D4B-2548-B179-F53CC8F5B2C5}"/>
              </a:ext>
            </a:extLst>
          </p:cNvPr>
          <p:cNvSpPr/>
          <p:nvPr/>
        </p:nvSpPr>
        <p:spPr bwMode="auto">
          <a:xfrm>
            <a:off x="360363" y="1750321"/>
            <a:ext cx="6847905" cy="464889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77B2AADD-4237-884E-8AD8-E457E5151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971550"/>
            <a:ext cx="4870176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000" dirty="0">
                <a:latin typeface="Calibri" panose="020F0502020204030204" pitchFamily="34" charset="0"/>
              </a:rPr>
              <a:t>Ziele:   schnelles Berechnen der Wahrscheinlichkeiten von Bernoulli-Ketten</a:t>
            </a:r>
          </a:p>
          <a:p>
            <a:endParaRPr lang="de-DE" altLang="de-DE" sz="1000" dirty="0">
              <a:latin typeface="Calibri" panose="020F0502020204030204" pitchFamily="34" charset="0"/>
            </a:endParaRPr>
          </a:p>
          <a:p>
            <a:r>
              <a:rPr lang="de-DE" altLang="de-DE" sz="1000" dirty="0">
                <a:latin typeface="Calibri" panose="020F0502020204030204" pitchFamily="34" charset="0"/>
              </a:rPr>
              <a:t>Bsp.: (i) </a:t>
            </a:r>
            <a:r>
              <a:rPr lang="de-DE" altLang="de-DE" sz="1000" dirty="0" err="1">
                <a:latin typeface="Calibri" panose="020F0502020204030204" pitchFamily="34" charset="0"/>
              </a:rPr>
              <a:t>Nimions</a:t>
            </a:r>
            <a:r>
              <a:rPr lang="de-DE" altLang="de-DE" sz="1000" dirty="0">
                <a:latin typeface="Calibri" panose="020F0502020204030204" pitchFamily="34" charset="0"/>
              </a:rPr>
              <a:t>-Figuren in jedem 7. Ei. Kauf von 3 Eiern. Wie groß ist die Wahrscheinlichkeit für 2 Treffer? 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825EA376-4E77-9E47-B139-148FB871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363" y="6443663"/>
            <a:ext cx="6840537" cy="20224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800"/>
              </a:spcBef>
            </a:pPr>
            <a:r>
              <a:rPr lang="de-DE" altLang="de-DE" sz="1000" b="1" dirty="0">
                <a:latin typeface="Calibri" panose="020F0502020204030204" pitchFamily="34" charset="0"/>
                <a:cs typeface="Calibri" panose="020F0502020204030204" pitchFamily="34" charset="0"/>
              </a:rPr>
              <a:t>Formel von Bernoulli:</a:t>
            </a:r>
          </a:p>
          <a:p>
            <a:pPr>
              <a:spcBef>
                <a:spcPts val="800"/>
              </a:spcBef>
            </a:pP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Die Wahrscheinlichkeit von </a:t>
            </a:r>
            <a:r>
              <a:rPr lang="de-DE" altLang="de-DE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 Treffern bei einer Bernoulli-Kette der Länge </a:t>
            </a:r>
            <a:r>
              <a:rPr lang="de-DE" altLang="de-DE" sz="1000" dirty="0" err="1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 beträgt</a:t>
            </a:r>
          </a:p>
          <a:p>
            <a:pPr>
              <a:spcBef>
                <a:spcPts val="800"/>
              </a:spcBef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de-DE" alt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r>
              <a:rPr lang="de-DE" altLang="de-DE" sz="1000" dirty="0">
                <a:latin typeface="Calibri" panose="020F0502020204030204" pitchFamily="34" charset="0"/>
                <a:cs typeface="Calibri" panose="020F0502020204030204" pitchFamily="34" charset="0"/>
              </a:rPr>
              <a:t>Die Wahrscheinlichkeitsverteilung von X heißt dann </a:t>
            </a:r>
          </a:p>
        </p:txBody>
      </p:sp>
      <p:pic>
        <p:nvPicPr>
          <p:cNvPr id="3083" name="Picture 11">
            <a:extLst>
              <a:ext uri="{FF2B5EF4-FFF2-40B4-BE49-F238E27FC236}">
                <a16:creationId xmlns:a16="http://schemas.microsoft.com/office/drawing/2014/main" id="{7B2E412B-FED8-B346-B40D-B355742AC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30174" y="2651125"/>
            <a:ext cx="27622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4" name="Text Box 12">
            <a:extLst>
              <a:ext uri="{FF2B5EF4-FFF2-40B4-BE49-F238E27FC236}">
                <a16:creationId xmlns:a16="http://schemas.microsoft.com/office/drawing/2014/main" id="{DE3DCDCE-D903-5B40-9D53-5AFCE3E1C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8437563"/>
            <a:ext cx="433070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000">
                <a:latin typeface="Calibri" panose="020F0502020204030204" pitchFamily="34" charset="0"/>
              </a:rPr>
              <a:t>Bsp.: (ii) Glücksrad, p=1/5, 7-Mal drehen. Wahrscheinlichkeit für 3 Treffer?</a:t>
            </a:r>
          </a:p>
          <a:p>
            <a:endParaRPr lang="de-DE" altLang="de-DE" sz="1000">
              <a:latin typeface="Calibri" panose="020F0502020204030204" pitchFamily="34" charset="0"/>
            </a:endParaRPr>
          </a:p>
          <a:p>
            <a:endParaRPr lang="de-DE" altLang="de-DE" sz="1000">
              <a:latin typeface="Calibri" panose="020F0502020204030204" pitchFamily="34" charset="0"/>
            </a:endParaRPr>
          </a:p>
          <a:p>
            <a:endParaRPr lang="de-DE" altLang="de-DE" sz="1000">
              <a:latin typeface="Calibri" panose="020F0502020204030204" pitchFamily="34" charset="0"/>
            </a:endParaRPr>
          </a:p>
          <a:p>
            <a:endParaRPr lang="de-DE" altLang="de-DE" sz="1000">
              <a:latin typeface="Calibri" panose="020F0502020204030204" pitchFamily="34" charset="0"/>
            </a:endParaRPr>
          </a:p>
          <a:p>
            <a:r>
              <a:rPr lang="de-DE" altLang="de-DE" sz="1000">
                <a:latin typeface="Calibri" panose="020F0502020204030204" pitchFamily="34" charset="0"/>
              </a:rPr>
              <a:t>Wahrscheinlichkeit für mehr als 4 Treffer?</a:t>
            </a:r>
          </a:p>
        </p:txBody>
      </p:sp>
      <p:sp>
        <p:nvSpPr>
          <p:cNvPr id="3086" name="Oval 14">
            <a:extLst>
              <a:ext uri="{FF2B5EF4-FFF2-40B4-BE49-F238E27FC236}">
                <a16:creationId xmlns:a16="http://schemas.microsoft.com/office/drawing/2014/main" id="{8EE5506A-D0FE-FA42-8B8D-7EE1C849A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8738" y="8496300"/>
            <a:ext cx="792162" cy="792163"/>
          </a:xfrm>
          <a:prstGeom prst="ellipse">
            <a:avLst/>
          </a:prstGeom>
          <a:solidFill>
            <a:srgbClr val="FFFFFF"/>
          </a:solidFill>
          <a:ln w="10800" cap="flat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Rechteck 1">
            <a:extLst>
              <a:ext uri="{FF2B5EF4-FFF2-40B4-BE49-F238E27FC236}">
                <a16:creationId xmlns:a16="http://schemas.microsoft.com/office/drawing/2014/main" id="{AD13D37F-96AE-B04F-AEBD-FC6156A07239}"/>
              </a:ext>
            </a:extLst>
          </p:cNvPr>
          <p:cNvSpPr/>
          <p:nvPr/>
        </p:nvSpPr>
        <p:spPr>
          <a:xfrm>
            <a:off x="364320" y="360000"/>
            <a:ext cx="5307120" cy="21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08080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0" rIns="90000" bIns="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 dirty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Calibri" pitchFamily="2"/>
                <a:cs typeface="Calibri" pitchFamily="2"/>
              </a:rPr>
              <a:t>MATHEMATIK NACHSCHLAGEWERK</a:t>
            </a:r>
          </a:p>
        </p:txBody>
      </p:sp>
      <p:sp>
        <p:nvSpPr>
          <p:cNvPr id="18" name="Rechteck 145">
            <a:extLst>
              <a:ext uri="{FF2B5EF4-FFF2-40B4-BE49-F238E27FC236}">
                <a16:creationId xmlns:a16="http://schemas.microsoft.com/office/drawing/2014/main" id="{0190697B-6551-8842-9681-417AD57663D3}"/>
              </a:ext>
            </a:extLst>
          </p:cNvPr>
          <p:cNvSpPr/>
          <p:nvPr/>
        </p:nvSpPr>
        <p:spPr>
          <a:xfrm>
            <a:off x="5673600" y="360000"/>
            <a:ext cx="607320" cy="218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0000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Calibri" pitchFamily="2"/>
                <a:cs typeface="Calibri" pitchFamily="2"/>
              </a:rPr>
              <a:t>Kl.10</a:t>
            </a:r>
          </a:p>
        </p:txBody>
      </p:sp>
      <p:sp>
        <p:nvSpPr>
          <p:cNvPr id="19" name="Rechteck 146">
            <a:extLst>
              <a:ext uri="{FF2B5EF4-FFF2-40B4-BE49-F238E27FC236}">
                <a16:creationId xmlns:a16="http://schemas.microsoft.com/office/drawing/2014/main" id="{F19F22AB-1516-2F45-8342-8A6EAD7F6E95}"/>
              </a:ext>
            </a:extLst>
          </p:cNvPr>
          <p:cNvSpPr/>
          <p:nvPr/>
        </p:nvSpPr>
        <p:spPr>
          <a:xfrm>
            <a:off x="6280559" y="360000"/>
            <a:ext cx="919439" cy="560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0" i="0" u="none" strike="noStrike" baseline="0">
                <a:ln>
                  <a:noFill/>
                </a:ln>
                <a:solidFill>
                  <a:srgbClr val="BFBFBF"/>
                </a:solidFill>
                <a:latin typeface="Calibri" pitchFamily="18"/>
                <a:ea typeface="Calibri" pitchFamily="2"/>
                <a:cs typeface="Calibri" pitchFamily="2"/>
              </a:rPr>
              <a:t>Seite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200" b="1" i="0" u="none" strike="noStrike" baseline="0">
                <a:ln>
                  <a:noFill/>
                </a:ln>
                <a:solidFill>
                  <a:srgbClr val="808080"/>
                </a:solidFill>
                <a:latin typeface="Calibri" pitchFamily="18"/>
                <a:ea typeface="Calibri" pitchFamily="2"/>
                <a:cs typeface="Calibri" pitchFamily="2"/>
              </a:rPr>
              <a:t>     </a:t>
            </a:r>
          </a:p>
        </p:txBody>
      </p:sp>
      <p:sp>
        <p:nvSpPr>
          <p:cNvPr id="20" name="Rechteck 147">
            <a:extLst>
              <a:ext uri="{FF2B5EF4-FFF2-40B4-BE49-F238E27FC236}">
                <a16:creationId xmlns:a16="http://schemas.microsoft.com/office/drawing/2014/main" id="{8DBACC3A-AA6D-6A40-8962-383ADCD8C82C}"/>
              </a:ext>
            </a:extLst>
          </p:cNvPr>
          <p:cNvSpPr/>
          <p:nvPr/>
        </p:nvSpPr>
        <p:spPr>
          <a:xfrm>
            <a:off x="366119" y="574920"/>
            <a:ext cx="5914439" cy="345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6480" cap="sq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16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Calibri" pitchFamily="2"/>
                <a:cs typeface="Calibri" pitchFamily="2"/>
              </a:rPr>
              <a:t>Formel von Bernoulli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2C632B5D-DF1D-D24F-AEEA-5F2542CAD6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447" y="965559"/>
            <a:ext cx="1907993" cy="709254"/>
          </a:xfrm>
          <a:prstGeom prst="rect">
            <a:avLst/>
          </a:prstGeom>
        </p:spPr>
      </p:pic>
      <p:sp>
        <p:nvSpPr>
          <p:cNvPr id="22" name="Rechteck 21">
            <a:extLst>
              <a:ext uri="{FF2B5EF4-FFF2-40B4-BE49-F238E27FC236}">
                <a16:creationId xmlns:a16="http://schemas.microsoft.com/office/drawing/2014/main" id="{3320FF83-9962-B148-870B-3175176DADE8}"/>
              </a:ext>
            </a:extLst>
          </p:cNvPr>
          <p:cNvSpPr/>
          <p:nvPr/>
        </p:nvSpPr>
        <p:spPr>
          <a:xfrm>
            <a:off x="6040085" y="10368025"/>
            <a:ext cx="127150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Hunor Karsa, </a:t>
            </a:r>
            <a:r>
              <a:rPr lang="de-DE" altLang="de-DE" sz="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</a:t>
            </a:r>
            <a:endParaRPr lang="de-DE" altLang="de-DE" sz="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84043ED-7D66-DD4F-8271-B7140619D0AC}"/>
              </a:ext>
            </a:extLst>
          </p:cNvPr>
          <p:cNvSpPr/>
          <p:nvPr/>
        </p:nvSpPr>
        <p:spPr bwMode="auto">
          <a:xfrm>
            <a:off x="442913" y="6961187"/>
            <a:ext cx="6722527" cy="121443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F07F38E-2576-2642-A2D3-96613F506CE7}"/>
              </a:ext>
            </a:extLst>
          </p:cNvPr>
          <p:cNvSpPr/>
          <p:nvPr/>
        </p:nvSpPr>
        <p:spPr bwMode="auto">
          <a:xfrm>
            <a:off x="366119" y="8704187"/>
            <a:ext cx="5914439" cy="51616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7DAB712-14B4-C54A-B383-9484BDF9D14A}"/>
              </a:ext>
            </a:extLst>
          </p:cNvPr>
          <p:cNvSpPr/>
          <p:nvPr/>
        </p:nvSpPr>
        <p:spPr bwMode="auto">
          <a:xfrm>
            <a:off x="366119" y="9436751"/>
            <a:ext cx="6847905" cy="931274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ctr"/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</a:pP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E2935F74-D31A-454D-8CA2-3377704CE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177" y="0"/>
            <a:ext cx="7762028" cy="1069181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EAD3097-524C-E348-9179-AF0BD9283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1177" y="0"/>
            <a:ext cx="7762028" cy="10691813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4803CD9-F0AE-E64A-B020-DAB402F4BB55}"/>
              </a:ext>
            </a:extLst>
          </p:cNvPr>
          <p:cNvSpPr/>
          <p:nvPr/>
        </p:nvSpPr>
        <p:spPr>
          <a:xfrm>
            <a:off x="6040085" y="10368025"/>
            <a:ext cx="127150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Hunor Karsa, </a:t>
            </a:r>
            <a:r>
              <a:rPr lang="de-DE" altLang="de-DE" sz="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</a:t>
            </a:r>
            <a:endParaRPr lang="de-DE" altLang="de-DE" sz="8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Macintosh PowerPoint</Application>
  <PresentationFormat>Benutzerdefiniert</PresentationFormat>
  <Paragraphs>24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Huni</dc:creator>
  <cp:lastModifiedBy>Hunor Karsa</cp:lastModifiedBy>
  <cp:revision>243</cp:revision>
  <cp:lastPrinted>2015-10-10T10:55:00Z</cp:lastPrinted>
  <dcterms:created xsi:type="dcterms:W3CDTF">2005-08-26T21:55:00Z</dcterms:created>
  <dcterms:modified xsi:type="dcterms:W3CDTF">2020-12-09T15:19:52Z</dcterms:modified>
</cp:coreProperties>
</file>