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7559675" cy="10691813"/>
  <p:notesSz cx="6735763" cy="9871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 showGuides="1">
      <p:cViewPr varScale="1">
        <p:scale>
          <a:sx n="76" d="100"/>
          <a:sy n="76" d="100"/>
        </p:scale>
        <p:origin x="3504" y="22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FE011DA-FFBC-E144-BE56-CCE729AC537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22840" cy="493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F3AFA2-233F-A441-82B9-610D6590E5C0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12400" y="0"/>
            <a:ext cx="2922840" cy="493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AE0B8F1-B05E-0845-8431-CF9EBBFDE86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9377640"/>
            <a:ext cx="2922840" cy="493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505F7DF-B7F6-3347-972C-CDE74FCCA95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12400" y="9377640"/>
            <a:ext cx="2922840" cy="493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9E2E9269-56EC-5847-B6CE-5905D39DD2A4}" type="slidenum">
              <a:t>‹Nr.›</a:t>
            </a:fld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391349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3AF9C5A-537F-FC44-AA07-2A37130E54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0" y="749880"/>
            <a:ext cx="360" cy="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5C7C3A7-29B1-5E41-9271-E4D30648AAD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3560" y="4688640"/>
            <a:ext cx="5388120" cy="44416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937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1">
      <a:lnSpc>
        <a:spcPct val="100000"/>
      </a:lnSpc>
      <a:spcBef>
        <a:spcPts val="448"/>
      </a:spcBef>
      <a:spcAft>
        <a:spcPts val="0"/>
      </a:spcAft>
      <a:tabLst>
        <a:tab pos="0" algn="l"/>
        <a:tab pos="457200" algn="l"/>
        <a:tab pos="914400" algn="l"/>
        <a:tab pos="1371599" algn="l"/>
        <a:tab pos="1828800" algn="l"/>
        <a:tab pos="2286000" algn="l"/>
        <a:tab pos="2743199" algn="l"/>
        <a:tab pos="3200400" algn="l"/>
        <a:tab pos="3657600" algn="l"/>
        <a:tab pos="4114800" algn="l"/>
        <a:tab pos="4572000" algn="l"/>
        <a:tab pos="5029200" algn="l"/>
        <a:tab pos="5486399" algn="l"/>
        <a:tab pos="5943600" algn="l"/>
        <a:tab pos="6400799" algn="l"/>
        <a:tab pos="6858000" algn="l"/>
        <a:tab pos="7315200" algn="l"/>
        <a:tab pos="7772400" algn="l"/>
        <a:tab pos="8229600" algn="l"/>
        <a:tab pos="8686800" algn="l"/>
        <a:tab pos="9144000" algn="l"/>
      </a:tabLst>
      <a:defRPr lang="de-DE" sz="1200" b="0" i="0" u="none" strike="noStrike" baseline="0">
        <a:ln>
          <a:noFill/>
        </a:ln>
        <a:solidFill>
          <a:srgbClr val="000000"/>
        </a:solidFill>
        <a:latin typeface="Calibri" pitchFamily="18"/>
        <a:ea typeface="ＭＳ Ｐゴシック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519B90AE-658E-514E-ACB1-9168B6AACCF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58988" y="749300"/>
            <a:ext cx="2617787" cy="37020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A4328F5-D703-2141-8AD6-910EBAA699D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7D11083-2137-4447-B07D-D6C315C6597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058988" y="749300"/>
            <a:ext cx="2617787" cy="370205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DC375B2-5955-3142-B72E-909E8F2DC0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399EA-87DA-4C4E-B7B8-2D18EC0DA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4899F9D-01DF-FF4B-AF95-8A124D71A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89362B-40F2-9043-A033-99A28E75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3C2607-37C3-084C-9DC4-2FB7929E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DCDE0-EE2D-8345-A3D4-841C8251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CFC6A0-04EE-184D-8E4A-722B03AA4B0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560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A0D47-3FDC-734C-BD55-D5D92D7D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680B818-2BCC-E54F-839C-93A8E99348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0CDF7B-C6B8-F742-AFFE-B2524244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EE9C5B-A7EB-274B-9FA9-C404BF116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D4A608-7407-384F-8A7B-98CA9193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19BCB6-0333-2C4E-8BFF-0B8B8199F939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757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743B8F0-77FD-0445-918C-7372A6F310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319713" y="758825"/>
            <a:ext cx="1538287" cy="8507413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F228D5-4E0A-514B-AFE1-89B46C9F6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1675" y="758825"/>
            <a:ext cx="4465638" cy="85074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59F028-BCF7-C144-8060-81C3D818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EB89D9-907B-7847-9658-885A9EE1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5AD262-C499-6D4F-9C01-87F6DDDF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917C8D-BD03-5D4C-915C-0A49DF2C5612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4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992E53-0013-4844-A276-61BCE4F66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B75FAB-3283-4F48-AD25-7F7D076B6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6BF826-2115-D044-AFBC-2766B325D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8A58D3-0998-AB41-B495-7100D2DAB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773A07-528D-5C46-B570-87766818A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1192C4-1640-874C-8DBE-7510C188BD6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55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FB9A5-94CD-A246-BBE9-06F268B3E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2DF7B3-C69C-2F43-A441-140C94682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5D9E10-4CBC-AA4E-9460-59CF4C4F3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B7A59A-FBDA-1145-A66F-A114A2581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CECBAE-0B13-7444-BB39-860BF3DD5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9ABDC9-0BF8-6745-9DE6-C5812E11E56A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75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C8980-1C45-1640-AEB3-AE0D02619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3EC226-B742-B941-8CC2-674FE8103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1675" y="2686050"/>
            <a:ext cx="3001963" cy="65801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1A335E5-B91E-6042-8A04-BE33EBA39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6038" y="2686050"/>
            <a:ext cx="3001962" cy="65801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3CF349-ABBC-6143-8DCB-EAF1BAD9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747CB0-3BB4-3940-8F4D-4040D94B8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704BFF-A644-C449-9C2F-00E28EEED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85BD1D-7705-4648-B3C4-C01CE2923D1F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8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841B55-CCA6-9546-9671-9AF3BBD97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2BDA5B-FAAE-F545-9212-73B6AA9DA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4B715A-2826-504D-B0DE-A45F9126A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E7DA586-8496-AA45-942B-E650AC712C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D0D1E7D-FC0B-D546-9A0F-A38642E31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DBFBBA-AC5B-8C46-88F3-A83D5685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FB8399-1945-C443-A685-8BF56FA2A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63D09A3-7F60-3A47-88CB-41BD515A2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FDD0B7-10C0-BE41-9FD4-A2B0B9DC1B8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12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274E3-040D-374A-928A-4A470E798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C6143B0-704E-AC44-ADA8-805665FAD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9D47C6-4182-824D-972C-4F3122BAC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7F9C08-0270-A944-B907-9FD3B2E81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75503-DEE5-1E49-A341-40ABD3DE21E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72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0F75D81-A763-1243-ACFA-65E1F93B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822DED5-0111-7244-AECC-B24E30257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FB5BDB-6D93-B044-B276-AF6CB4B74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3BE912-1E69-0B4E-9176-C8C1260B1ADE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43417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E5DBD0-814F-EB49-A213-76908D3EE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DFC7D8-1B4E-3A4F-977A-BE1D576C0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8AC1C4-65A0-BD4A-B885-3ECC45084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2CE94D-9B81-5E41-A1A3-614CBB90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071CD3-6801-D245-A824-AE561F24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ECEEA2-3BF1-BB4A-8E2B-C1193B60E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3C0109-95E0-AE45-A342-34B84F80BE1C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64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1BC65-C2DF-3149-A0C8-9DA168F33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CE944D7-AA73-7B4F-B89E-3D8BDBC35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7C73691-E65B-FC4A-B8A8-894E8B6F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3E90F8-0FD7-A84C-82DC-B49D01F7B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165E5F-AB7D-9145-981C-D98C4B386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9A4054-DD41-AA43-8243-C81B7284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621CC3-5904-5C41-A827-7C594140F45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0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07F206C-DAAC-184F-A914-409E107F4D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1640" y="758880"/>
            <a:ext cx="6156000" cy="166211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3639CC-6AB3-FB45-96EA-A07EDFF8FE5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640" y="2685960"/>
            <a:ext cx="6156000" cy="658007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5757A8-3FA7-EC4E-950E-9791C3FDC8C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01640" y="9438840"/>
            <a:ext cx="1595880" cy="693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2400" b="0" i="0" u="none" strike="noStrike" baseline="0">
                <a:solidFill>
                  <a:srgbClr val="000000"/>
                </a:solidFill>
                <a:latin typeface="Arial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C08425-12C3-6249-B510-25B62179958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696760" y="9438840"/>
            <a:ext cx="2165760" cy="693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2400" b="0" i="0" u="none" strike="noStrike" baseline="0">
                <a:solidFill>
                  <a:srgbClr val="000000"/>
                </a:solidFill>
                <a:latin typeface="Arial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AAA89B-02F8-8349-A114-E2667378260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5261760" y="9438840"/>
            <a:ext cx="1595880" cy="693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de-DE" sz="2400" b="0" i="0" u="none" strike="noStrike" baseline="0">
                <a:solidFill>
                  <a:srgbClr val="000000"/>
                </a:solidFill>
                <a:latin typeface="Arial" pitchFamily="18"/>
                <a:ea typeface="ＭＳ Ｐゴシック" pitchFamily="2"/>
                <a:cs typeface="ＭＳ Ｐゴシック" pitchFamily="2"/>
              </a:defRPr>
            </a:lvl1pPr>
          </a:lstStyle>
          <a:p>
            <a:pPr lvl="0"/>
            <a:fld id="{C564A80A-F277-5046-85A9-8EF403B333CA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de-DE" sz="443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ＭＳ Ｐゴシック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802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de-DE" sz="3220" b="0" i="0" u="none" strike="noStrike" baseline="0">
          <a:ln>
            <a:noFill/>
          </a:ln>
          <a:solidFill>
            <a:srgbClr val="000000"/>
          </a:solidFill>
          <a:latin typeface="Arial" pitchFamily="18"/>
          <a:ea typeface="ＭＳ Ｐゴシック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/deed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sa/4.0/deed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owerPoint-Prä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1A86E54-1519-1C4F-9BDA-6A5ABFEDEDA7}"/>
              </a:ext>
            </a:extLst>
          </p:cNvPr>
          <p:cNvSpPr/>
          <p:nvPr/>
        </p:nvSpPr>
        <p:spPr>
          <a:xfrm>
            <a:off x="364320" y="360000"/>
            <a:ext cx="5307120" cy="21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08080"/>
          </a:solidFill>
          <a:ln w="6480" cap="sq">
            <a:solidFill>
              <a:srgbClr val="000000"/>
            </a:solidFill>
            <a:prstDash val="solid"/>
            <a:miter/>
          </a:ln>
        </p:spPr>
        <p:txBody>
          <a:bodyPr vert="horz" wrap="square" lIns="90000" tIns="0" rIns="90000" bIns="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2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Calibri" pitchFamily="2"/>
                <a:cs typeface="Calibri" pitchFamily="2"/>
              </a:rPr>
              <a:t>MATHEMATIK NACHSCHLAGEWERK</a:t>
            </a:r>
          </a:p>
        </p:txBody>
      </p:sp>
      <p:sp>
        <p:nvSpPr>
          <p:cNvPr id="3" name="Rechteck 145">
            <a:extLst>
              <a:ext uri="{FF2B5EF4-FFF2-40B4-BE49-F238E27FC236}">
                <a16:creationId xmlns:a16="http://schemas.microsoft.com/office/drawing/2014/main" id="{07661F18-5BAE-FD4D-A481-384B43DCD4E2}"/>
              </a:ext>
            </a:extLst>
          </p:cNvPr>
          <p:cNvSpPr/>
          <p:nvPr/>
        </p:nvSpPr>
        <p:spPr>
          <a:xfrm>
            <a:off x="5673600" y="360000"/>
            <a:ext cx="607320" cy="2181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6480" cap="sq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200" b="1" i="0" u="none" strike="noStrike" baseline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Calibri" pitchFamily="2"/>
                <a:cs typeface="Calibri" pitchFamily="2"/>
              </a:rPr>
              <a:t>Kl.10</a:t>
            </a:r>
          </a:p>
        </p:txBody>
      </p:sp>
      <p:sp>
        <p:nvSpPr>
          <p:cNvPr id="4" name="Rechteck 146">
            <a:extLst>
              <a:ext uri="{FF2B5EF4-FFF2-40B4-BE49-F238E27FC236}">
                <a16:creationId xmlns:a16="http://schemas.microsoft.com/office/drawing/2014/main" id="{33482756-93E7-9641-8F87-D80BAAC5F9F1}"/>
              </a:ext>
            </a:extLst>
          </p:cNvPr>
          <p:cNvSpPr/>
          <p:nvPr/>
        </p:nvSpPr>
        <p:spPr>
          <a:xfrm>
            <a:off x="6280559" y="360000"/>
            <a:ext cx="919439" cy="560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6480" cap="sq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200" b="0" i="0" u="none" strike="noStrike" baseline="0">
                <a:ln>
                  <a:noFill/>
                </a:ln>
                <a:solidFill>
                  <a:srgbClr val="BFBFBF"/>
                </a:solidFill>
                <a:latin typeface="Calibri" pitchFamily="18"/>
                <a:ea typeface="Calibri" pitchFamily="2"/>
                <a:cs typeface="Calibri" pitchFamily="2"/>
              </a:rPr>
              <a:t>Seite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200" b="1" i="0" u="none" strike="noStrike" baseline="0">
                <a:ln>
                  <a:noFill/>
                </a:ln>
                <a:solidFill>
                  <a:srgbClr val="808080"/>
                </a:solidFill>
                <a:latin typeface="Calibri" pitchFamily="18"/>
                <a:ea typeface="Calibri" pitchFamily="2"/>
                <a:cs typeface="Calibri" pitchFamily="2"/>
              </a:rPr>
              <a:t>     </a:t>
            </a:r>
          </a:p>
        </p:txBody>
      </p:sp>
      <p:sp>
        <p:nvSpPr>
          <p:cNvPr id="5" name="Rechteck 147">
            <a:extLst>
              <a:ext uri="{FF2B5EF4-FFF2-40B4-BE49-F238E27FC236}">
                <a16:creationId xmlns:a16="http://schemas.microsoft.com/office/drawing/2014/main" id="{24C2333C-12A1-0347-86C6-48A09C26BB3B}"/>
              </a:ext>
            </a:extLst>
          </p:cNvPr>
          <p:cNvSpPr/>
          <p:nvPr/>
        </p:nvSpPr>
        <p:spPr>
          <a:xfrm>
            <a:off x="366119" y="574920"/>
            <a:ext cx="5914439" cy="345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6480" cap="sq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Zufallsgröße und Erwartungswert</a:t>
            </a:r>
          </a:p>
        </p:txBody>
      </p:sp>
      <p:sp>
        <p:nvSpPr>
          <p:cNvPr id="7" name="Text Box 2195">
            <a:extLst>
              <a:ext uri="{FF2B5EF4-FFF2-40B4-BE49-F238E27FC236}">
                <a16:creationId xmlns:a16="http://schemas.microsoft.com/office/drawing/2014/main" id="{D975B63D-253F-9B43-9744-90DA950202D7}"/>
              </a:ext>
            </a:extLst>
          </p:cNvPr>
          <p:cNvSpPr/>
          <p:nvPr/>
        </p:nvSpPr>
        <p:spPr>
          <a:xfrm>
            <a:off x="277560" y="972000"/>
            <a:ext cx="6912000" cy="317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ＭＳ Ｐゴシック" pitchFamily="2"/>
                <a:cs typeface="ＭＳ Ｐゴシック" pitchFamily="2"/>
              </a:rPr>
              <a:t>Ziele:   - dem Ergebnis eines Zufallsexperiments eine ................ zuordnen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ＭＳ Ｐゴシック" pitchFamily="2"/>
                <a:cs typeface="ＭＳ Ｐゴシック" pitchFamily="2"/>
              </a:rPr>
              <a:t>            - Was kann man auf lange Sicht ......................... ?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ＭＳ Ｐゴシック" pitchFamily="2"/>
                <a:cs typeface="ＭＳ Ｐゴシック" pitchFamily="2"/>
              </a:rPr>
              <a:t>Bsp.: Spiel mit 2 Würfeln, Einsatz: 1€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ＭＳ Ｐゴシック" pitchFamily="2"/>
                <a:cs typeface="ＭＳ Ｐゴシック" pitchFamily="2"/>
              </a:rPr>
              <a:t>		       : 9€ Auszahlung	                          : 5€ Auszahlung		       = 8 : 2€ Auszahlung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ＭＳ Ｐゴシック" pitchFamily="2"/>
                <a:cs typeface="ＭＳ Ｐゴシック" pitchFamily="2"/>
              </a:rPr>
              <a:t>sonst: Verlust des Einsatzes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1000" b="0" i="0" u="none" strike="noStrike" baseline="0" dirty="0">
              <a:ln>
                <a:noFill/>
              </a:ln>
              <a:solidFill>
                <a:srgbClr val="000000"/>
              </a:solidFill>
              <a:latin typeface="Calibri" pitchFamily="34"/>
              <a:ea typeface="ＭＳ Ｐゴシック" pitchFamily="2"/>
              <a:cs typeface="ＭＳ Ｐゴシック" pitchFamily="2"/>
            </a:endParaRP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0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34"/>
                <a:ea typeface="ＭＳ Ｐゴシック" pitchFamily="2"/>
                <a:cs typeface="ＭＳ Ｐゴシック" pitchFamily="2"/>
              </a:rPr>
              <a:t>Wahrscheinlichkeitsverteilung:</a:t>
            </a:r>
          </a:p>
        </p:txBody>
      </p:sp>
      <p:sp>
        <p:nvSpPr>
          <p:cNvPr id="9" name="Freihandform 8">
            <a:extLst>
              <a:ext uri="{FF2B5EF4-FFF2-40B4-BE49-F238E27FC236}">
                <a16:creationId xmlns:a16="http://schemas.microsoft.com/office/drawing/2014/main" id="{BEE46616-2358-9A44-A59F-55A990AAC661}"/>
              </a:ext>
            </a:extLst>
          </p:cNvPr>
          <p:cNvSpPr/>
          <p:nvPr/>
        </p:nvSpPr>
        <p:spPr>
          <a:xfrm>
            <a:off x="360000" y="1800000"/>
            <a:ext cx="432000" cy="4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0" name="Freihandform 9">
            <a:extLst>
              <a:ext uri="{FF2B5EF4-FFF2-40B4-BE49-F238E27FC236}">
                <a16:creationId xmlns:a16="http://schemas.microsoft.com/office/drawing/2014/main" id="{24E8C7BD-5B00-1740-B829-C81782E5037C}"/>
              </a:ext>
            </a:extLst>
          </p:cNvPr>
          <p:cNvSpPr/>
          <p:nvPr/>
        </p:nvSpPr>
        <p:spPr>
          <a:xfrm>
            <a:off x="1007999" y="1800000"/>
            <a:ext cx="432000" cy="4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1" name="Freihandform 10">
            <a:extLst>
              <a:ext uri="{FF2B5EF4-FFF2-40B4-BE49-F238E27FC236}">
                <a16:creationId xmlns:a16="http://schemas.microsoft.com/office/drawing/2014/main" id="{48381514-FFBD-904E-89C4-FDAE33213E37}"/>
              </a:ext>
            </a:extLst>
          </p:cNvPr>
          <p:cNvSpPr/>
          <p:nvPr/>
        </p:nvSpPr>
        <p:spPr>
          <a:xfrm>
            <a:off x="2664000" y="1800000"/>
            <a:ext cx="432000" cy="4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2" name="Freihandform 11">
            <a:extLst>
              <a:ext uri="{FF2B5EF4-FFF2-40B4-BE49-F238E27FC236}">
                <a16:creationId xmlns:a16="http://schemas.microsoft.com/office/drawing/2014/main" id="{8E101627-8C67-104E-B3A6-5FA6BC1BF374}"/>
              </a:ext>
            </a:extLst>
          </p:cNvPr>
          <p:cNvSpPr/>
          <p:nvPr/>
        </p:nvSpPr>
        <p:spPr>
          <a:xfrm>
            <a:off x="3311999" y="1800000"/>
            <a:ext cx="432000" cy="4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57ADDC1F-9D05-1748-97F7-44D3CEB800FF}"/>
              </a:ext>
            </a:extLst>
          </p:cNvPr>
          <p:cNvSpPr/>
          <p:nvPr/>
        </p:nvSpPr>
        <p:spPr>
          <a:xfrm>
            <a:off x="4896000" y="1800000"/>
            <a:ext cx="432000" cy="4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sp>
        <p:nvSpPr>
          <p:cNvPr id="14" name="Freihandform 13">
            <a:extLst>
              <a:ext uri="{FF2B5EF4-FFF2-40B4-BE49-F238E27FC236}">
                <a16:creationId xmlns:a16="http://schemas.microsoft.com/office/drawing/2014/main" id="{5A95E4EE-4370-DC4C-B194-253472AD2359}"/>
              </a:ext>
            </a:extLst>
          </p:cNvPr>
          <p:cNvSpPr/>
          <p:nvPr/>
        </p:nvSpPr>
        <p:spPr>
          <a:xfrm>
            <a:off x="5544000" y="1800000"/>
            <a:ext cx="432000" cy="4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ＭＳ Ｐゴシック" pitchFamily="2"/>
              <a:cs typeface="ＭＳ Ｐゴシック" pitchFamily="2"/>
            </a:endParaRPr>
          </a:p>
        </p:txBody>
      </p:sp>
      <p:graphicFrame>
        <p:nvGraphicFramePr>
          <p:cNvPr id="15" name="Tabelle 14">
            <a:extLst>
              <a:ext uri="{FF2B5EF4-FFF2-40B4-BE49-F238E27FC236}">
                <a16:creationId xmlns:a16="http://schemas.microsoft.com/office/drawing/2014/main" id="{5B0B4476-B9AB-554A-8A22-7E2505DC6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642073"/>
              </p:ext>
            </p:extLst>
          </p:nvPr>
        </p:nvGraphicFramePr>
        <p:xfrm>
          <a:off x="388440" y="4200120"/>
          <a:ext cx="4858920" cy="914400"/>
        </p:xfrm>
        <a:graphic>
          <a:graphicData uri="http://schemas.openxmlformats.org/drawingml/2006/table">
            <a:tbl>
              <a:tblPr firstRow="1" bandRow="1"/>
              <a:tblGrid>
                <a:gridCol w="749880">
                  <a:extLst>
                    <a:ext uri="{9D8B030D-6E8A-4147-A177-3AD203B41FA5}">
                      <a16:colId xmlns:a16="http://schemas.microsoft.com/office/drawing/2014/main" val="983034890"/>
                    </a:ext>
                  </a:extLst>
                </a:gridCol>
                <a:gridCol w="4109040">
                  <a:extLst>
                    <a:ext uri="{9D8B030D-6E8A-4147-A177-3AD203B41FA5}">
                      <a16:colId xmlns:a16="http://schemas.microsoft.com/office/drawing/2014/main" val="2104515094"/>
                    </a:ext>
                  </a:extLst>
                </a:gridCol>
              </a:tblGrid>
              <a:tr h="368279">
                <a:tc>
                  <a:txBody>
                    <a:bodyPr/>
                    <a:lstStyle/>
                    <a:p>
                      <a:pPr marL="0" marR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de-DE" sz="2400" b="0" i="0" u="none" strike="noStrik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18"/>
                        <a:ea typeface="ＭＳ Ｐゴシック" pitchFamily="2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de-DE" sz="2400" b="0" i="0" u="none" strike="noStrik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18"/>
                        <a:ea typeface="ＭＳ Ｐゴシック" pitchFamily="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874909"/>
                  </a:ext>
                </a:extLst>
              </a:tr>
              <a:tr h="368279">
                <a:tc>
                  <a:txBody>
                    <a:bodyPr/>
                    <a:lstStyle/>
                    <a:p>
                      <a:pPr marL="0" marR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de-DE" sz="2400" b="0" i="0" u="none" strike="noStrik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18"/>
                        <a:ea typeface="ＭＳ Ｐゴシック" pitchFamily="2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rtl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lang="de-DE" sz="2400" b="0" i="0" u="none" strike="noStrik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18"/>
                        <a:ea typeface="ＭＳ Ｐゴシック" pitchFamily="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6665059"/>
                  </a:ext>
                </a:extLst>
              </a:tr>
            </a:tbl>
          </a:graphicData>
        </a:graphic>
      </p:graphicFrame>
      <p:sp>
        <p:nvSpPr>
          <p:cNvPr id="17" name="Rechteck 16">
            <a:extLst>
              <a:ext uri="{FF2B5EF4-FFF2-40B4-BE49-F238E27FC236}">
                <a16:creationId xmlns:a16="http://schemas.microsoft.com/office/drawing/2014/main" id="{FB3E7AE7-7F5B-DE4A-91A6-3E606304DE34}"/>
              </a:ext>
            </a:extLst>
          </p:cNvPr>
          <p:cNvSpPr/>
          <p:nvPr/>
        </p:nvSpPr>
        <p:spPr>
          <a:xfrm>
            <a:off x="6040085" y="10368025"/>
            <a:ext cx="127150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Hunor Karsa, </a:t>
            </a:r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CC BY-SA 4.0</a:t>
            </a:r>
            <a:endParaRPr lang="de-DE" altLang="de-DE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969CF8E5-B2A4-1C4D-B2C3-214F6977ABE5}"/>
              </a:ext>
            </a:extLst>
          </p:cNvPr>
          <p:cNvSpPr/>
          <p:nvPr/>
        </p:nvSpPr>
        <p:spPr bwMode="auto">
          <a:xfrm>
            <a:off x="388440" y="5203081"/>
            <a:ext cx="6811558" cy="5203687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ctr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1CE0DAE-AD6D-AF45-8BFE-A9FC209E60A9}"/>
              </a:ext>
            </a:extLst>
          </p:cNvPr>
          <p:cNvSpPr/>
          <p:nvPr/>
        </p:nvSpPr>
        <p:spPr bwMode="auto">
          <a:xfrm>
            <a:off x="352093" y="2615740"/>
            <a:ext cx="6847905" cy="1211194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ctr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C8CBBCD-46EE-2840-A3E4-FFA499E3E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1441" y="9155"/>
            <a:ext cx="7728827" cy="10646081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0E586B1A-07D1-FD49-AC2C-4578592D6364}"/>
              </a:ext>
            </a:extLst>
          </p:cNvPr>
          <p:cNvSpPr/>
          <p:nvPr/>
        </p:nvSpPr>
        <p:spPr>
          <a:xfrm>
            <a:off x="6023152" y="10351092"/>
            <a:ext cx="127150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</a:rPr>
              <a:t>Hunor Karsa, </a:t>
            </a:r>
            <a:r>
              <a:rPr lang="de-DE" altLang="de-DE" sz="8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CC BY-SA 4.0</a:t>
            </a:r>
            <a:endParaRPr lang="de-DE" altLang="de-DE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Macintosh PowerPoint</Application>
  <PresentationFormat>Benutzerdefiniert</PresentationFormat>
  <Paragraphs>27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Standard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Huni</dc:creator>
  <cp:lastModifiedBy>Hunor Karsa</cp:lastModifiedBy>
  <cp:revision>244</cp:revision>
  <cp:lastPrinted>2015-05-03T12:25:45Z</cp:lastPrinted>
  <dcterms:created xsi:type="dcterms:W3CDTF">2005-08-26T22:55:00Z</dcterms:created>
  <dcterms:modified xsi:type="dcterms:W3CDTF">2020-12-09T13:38:37Z</dcterms:modified>
</cp:coreProperties>
</file>