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6"/>
  </p:notesMasterIdLst>
  <p:sldIdLst>
    <p:sldId id="256" r:id="rId2"/>
    <p:sldId id="263" r:id="rId3"/>
    <p:sldId id="282" r:id="rId4"/>
    <p:sldId id="283" r:id="rId5"/>
    <p:sldId id="264" r:id="rId6"/>
    <p:sldId id="281" r:id="rId7"/>
    <p:sldId id="265" r:id="rId8"/>
    <p:sldId id="284" r:id="rId9"/>
    <p:sldId id="285" r:id="rId10"/>
    <p:sldId id="290" r:id="rId11"/>
    <p:sldId id="286" r:id="rId12"/>
    <p:sldId id="287" r:id="rId13"/>
    <p:sldId id="288" r:id="rId14"/>
    <p:sldId id="289" r:id="rId15"/>
    <p:sldId id="266" r:id="rId16"/>
    <p:sldId id="292" r:id="rId17"/>
    <p:sldId id="293" r:id="rId18"/>
    <p:sldId id="280" r:id="rId19"/>
    <p:sldId id="270" r:id="rId20"/>
    <p:sldId id="271" r:id="rId21"/>
    <p:sldId id="296" r:id="rId22"/>
    <p:sldId id="297" r:id="rId23"/>
    <p:sldId id="294" r:id="rId24"/>
    <p:sldId id="298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DD988-24A0-4B3A-B2AD-FE197FB06DF4}" type="datetimeFigureOut">
              <a:rPr lang="de-DE" smtClean="0"/>
              <a:t>10.11.2020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64E66-B2DD-4D9D-B3A3-BF94084993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093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917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5471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6774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2250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566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6216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853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Präsens:</a:t>
            </a:r>
          </a:p>
          <a:p>
            <a:pPr marL="228600" indent="-228600">
              <a:buFont typeface="+mj-lt"/>
              <a:buAutoNum type="arabicPeriod"/>
            </a:pPr>
            <a:r>
              <a:rPr lang="de-DE"/>
              <a:t>Drückt aus, dass etwas in der</a:t>
            </a:r>
            <a:r>
              <a:rPr lang="de-DE" baseline="0"/>
              <a:t> Gegenwart geschieht.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Kann auch verwendet werden, um etwas Zukünftiges auszudrücken.</a:t>
            </a:r>
          </a:p>
          <a:p>
            <a:pPr marL="228600" indent="-228600">
              <a:buFont typeface="+mj-lt"/>
              <a:buAutoNum type="arabicPeriod"/>
            </a:pPr>
            <a:r>
              <a:rPr lang="de-DE" baseline="0"/>
              <a:t>Wird für generell gültige Aussagen verwendet.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275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Perfekt: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de-DE" baseline="0"/>
              <a:t>Wird oft verwendet, wenn man mündlich von Vergangenem berichtet – vor allem üblich im Süddeutschen Raum.</a:t>
            </a:r>
          </a:p>
          <a:p>
            <a:pPr marL="0" indent="0">
              <a:buFont typeface="+mj-lt"/>
              <a:buNone/>
            </a:pPr>
            <a:r>
              <a:rPr lang="de-DE" baseline="0"/>
              <a:t>Präteritum: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Einfache Form der Vergangenheit – vor allem in schriftlichen Erzählungen und Berichten.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baseline="0"/>
              <a:t>Plusquamperfekt: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Vorvergangenheit – wenn man von etwas berichtet, dass vor dem passiert, was im Präteritum oder Perfekt erzählt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853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Perfekt: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de-DE" baseline="0"/>
              <a:t>Wird oft verwendet, wenn man mündlich von Vergangenem berichtet – vor allem üblich im Süddeutschen Raum.</a:t>
            </a:r>
          </a:p>
          <a:p>
            <a:pPr marL="0" indent="0">
              <a:buFont typeface="+mj-lt"/>
              <a:buNone/>
            </a:pPr>
            <a:r>
              <a:rPr lang="de-DE" baseline="0"/>
              <a:t>Präteritum: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Einfache Form der Vergangenheit – vor allem in schriftlichen Erzählungen und Berichten.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baseline="0"/>
              <a:t>Plusquamperfekt: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Vorvergangenheit – wenn man von etwas berichtet, dass vor dem passiert, was im Präteritum oder Perfekt erzählt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868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Futur I: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de-DE" baseline="0"/>
              <a:t>Zukünftiges Geschehen</a:t>
            </a:r>
          </a:p>
          <a:p>
            <a:pPr marL="0" indent="0">
              <a:buFont typeface="+mj-lt"/>
              <a:buNone/>
            </a:pPr>
            <a:r>
              <a:rPr lang="de-DE" baseline="0"/>
              <a:t>Futur II: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baseline="0"/>
              <a:t>Dass etwas zu einem bestimmten Zeitpunkt in der Zukunft abgeschlossenen sein wird.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853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36412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Finde die falschen</a:t>
            </a:r>
            <a:r>
              <a:rPr lang="de-DE" baseline="0"/>
              <a:t> Formen! Korrigiere sie! </a:t>
            </a:r>
            <a:r>
              <a:rPr lang="de-DE" baseline="0">
                <a:sym typeface="Wingdings" panose="05000000000000000000" pitchFamily="2" charset="2"/>
              </a:rPr>
              <a:t> Der Autor verwendet alle Verben als schwache Verben</a:t>
            </a:r>
          </a:p>
          <a:p>
            <a:r>
              <a:rPr lang="de-DE" b="1" baseline="0">
                <a:sym typeface="Wingdings" panose="05000000000000000000" pitchFamily="2" charset="2"/>
              </a:rPr>
              <a:t>Das Gedicht findet sich z.B. hier:</a:t>
            </a:r>
          </a:p>
          <a:p>
            <a:r>
              <a:rPr lang="de-DE"/>
              <a:t>https://www.lrs-therapie-miesbach.de/2014/07/24/zum-schluss-ein-gedicht/ (05.06.2020)</a:t>
            </a:r>
          </a:p>
          <a:p>
            <a:r>
              <a:rPr lang="de-DE" b="1"/>
              <a:t>Als Lückentext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https://www2.klett.de/sixcms/media.php/229/313296-0014_online_AB.pdf  (05.06.2020)</a:t>
            </a:r>
          </a:p>
          <a:p>
            <a:r>
              <a:rPr lang="de-DE" b="1"/>
              <a:t>Ein Unterrichtsentwurf zum Gedicht findet man hier: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http://www.wer-weiss-was.de/theme42/article2803179.html  (05.06.2020)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7DC86-ECB7-4C58-8936-AAA5C25A5507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3641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73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7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9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93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2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0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9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3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37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3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300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stpark.de/folio/915-ein-schlechter-schueler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zz.fr/doc/1354396/gedichte-zum-lachen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2E8E5-7BCE-4803-A416-1D76452F15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34401" y="-30163"/>
            <a:ext cx="12191980" cy="6858001"/>
          </a:xfrm>
          <a:custGeom>
            <a:avLst/>
            <a:gdLst/>
            <a:ahLst/>
            <a:cxnLst/>
            <a:rect l="l" t="t" r="r" b="b"/>
            <a:pathLst>
              <a:path w="12191999" h="6857999"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4628129" y="6857999"/>
                </a:lnTo>
                <a:lnTo>
                  <a:pt x="4734519" y="6819371"/>
                </a:lnTo>
                <a:cubicBezTo>
                  <a:pt x="4938119" y="6741181"/>
                  <a:pt x="5132935" y="6652933"/>
                  <a:pt x="5315781" y="6551721"/>
                </a:cubicBezTo>
                <a:cubicBezTo>
                  <a:pt x="6619811" y="5830059"/>
                  <a:pt x="6364610" y="4934281"/>
                  <a:pt x="6058656" y="3948664"/>
                </a:cubicBezTo>
                <a:cubicBezTo>
                  <a:pt x="5601502" y="2476708"/>
                  <a:pt x="4958009" y="1222984"/>
                  <a:pt x="2540911" y="827627"/>
                </a:cubicBezTo>
                <a:cubicBezTo>
                  <a:pt x="1760946" y="699982"/>
                  <a:pt x="986522" y="591203"/>
                  <a:pt x="238021" y="541759"/>
                </a:cubicBezTo>
                <a:lnTo>
                  <a:pt x="0" y="529223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B2B1500-BB55-471C-8A9E-67288297E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9224"/>
            <a:ext cx="6305549" cy="6328777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045E22C-A99D-41BB-AF14-EF1B1E745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525"/>
            <a:ext cx="6130391" cy="67214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18821A6-C8A0-46DE-9671-BBA2E2A6E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4572000" cy="1524000"/>
          </a:xfrm>
        </p:spPr>
        <p:txBody>
          <a:bodyPr anchor="b">
            <a:normAutofit/>
          </a:bodyPr>
          <a:lstStyle/>
          <a:p>
            <a:pPr algn="l"/>
            <a:r>
              <a:rPr lang="de-DE" dirty="0"/>
              <a:t>Die </a:t>
            </a:r>
            <a:r>
              <a:rPr lang="de-DE" dirty="0" err="1"/>
              <a:t>Tempusformen</a:t>
            </a:r>
            <a:endParaRPr lang="de-DE" dirty="0"/>
          </a:p>
          <a:p>
            <a:pPr algn="l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CDE9AB0-2206-4E41-B8C8-50DD119BA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2299787"/>
            <a:ext cx="4572000" cy="2286000"/>
          </a:xfrm>
        </p:spPr>
        <p:txBody>
          <a:bodyPr>
            <a:normAutofit/>
          </a:bodyPr>
          <a:lstStyle/>
          <a:p>
            <a:pPr algn="l"/>
            <a:r>
              <a:rPr lang="de-DE" sz="4400" dirty="0"/>
              <a:t>Das Verb (2)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87B2E704-22C6-4DBA-A353-760AE347FE30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925695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6896949" y="2220359"/>
            <a:ext cx="4822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Bei </a:t>
            </a:r>
            <a:r>
              <a:rPr lang="de-DE" sz="2400" b="1" dirty="0"/>
              <a:t>schwachen</a:t>
            </a:r>
            <a:r>
              <a:rPr lang="de-DE" sz="2400" dirty="0"/>
              <a:t> (regelmäßigen) </a:t>
            </a:r>
            <a:r>
              <a:rPr lang="de-DE" sz="2400" b="1" dirty="0"/>
              <a:t>Verben</a:t>
            </a:r>
            <a:r>
              <a:rPr lang="de-DE" sz="2400" dirty="0"/>
              <a:t> ändert sich der Vokal im Verbstamm nicht:</a:t>
            </a:r>
          </a:p>
          <a:p>
            <a:r>
              <a:rPr lang="de-DE" sz="2400" dirty="0"/>
              <a:t>l</a:t>
            </a:r>
            <a:r>
              <a:rPr lang="de-DE" sz="2400" u="sng" dirty="0"/>
              <a:t>a</a:t>
            </a:r>
            <a:r>
              <a:rPr lang="de-DE" sz="2400" dirty="0"/>
              <a:t>chen </a:t>
            </a:r>
            <a:r>
              <a:rPr lang="de-DE" sz="2400" dirty="0">
                <a:sym typeface="Wingdings" panose="05000000000000000000" pitchFamily="2" charset="2"/>
              </a:rPr>
              <a:t>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l</a:t>
            </a:r>
            <a:r>
              <a:rPr lang="de-DE" sz="2400" b="1" u="sng" dirty="0">
                <a:sym typeface="Wingdings" panose="05000000000000000000" pitchFamily="2" charset="2"/>
              </a:rPr>
              <a:t>a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chte</a:t>
            </a:r>
            <a:r>
              <a:rPr lang="de-DE" sz="2400" dirty="0">
                <a:sym typeface="Wingdings" panose="05000000000000000000" pitchFamily="2" charset="2"/>
              </a:rPr>
              <a:t>.</a:t>
            </a:r>
          </a:p>
          <a:p>
            <a:r>
              <a:rPr lang="de-DE" sz="2400" dirty="0">
                <a:sym typeface="Wingdings" panose="05000000000000000000" pitchFamily="2" charset="2"/>
              </a:rPr>
              <a:t>Bei </a:t>
            </a:r>
            <a:r>
              <a:rPr lang="de-DE" sz="2400" b="1" dirty="0">
                <a:sym typeface="Wingdings" panose="05000000000000000000" pitchFamily="2" charset="2"/>
              </a:rPr>
              <a:t>starken </a:t>
            </a:r>
            <a:r>
              <a:rPr lang="de-DE" sz="2400" dirty="0">
                <a:sym typeface="Wingdings" panose="05000000000000000000" pitchFamily="2" charset="2"/>
              </a:rPr>
              <a:t>(unregelmäßigen) </a:t>
            </a:r>
            <a:r>
              <a:rPr lang="de-DE" sz="2400" b="1" dirty="0">
                <a:sym typeface="Wingdings" panose="05000000000000000000" pitchFamily="2" charset="2"/>
              </a:rPr>
              <a:t>Verben </a:t>
            </a:r>
            <a:r>
              <a:rPr lang="de-DE" sz="2400" dirty="0">
                <a:sym typeface="Wingdings" panose="05000000000000000000" pitchFamily="2" charset="2"/>
              </a:rPr>
              <a:t>ändert sich der Vokal im Verbstamm:</a:t>
            </a:r>
          </a:p>
          <a:p>
            <a:r>
              <a:rPr lang="de-DE" sz="2400" dirty="0">
                <a:sym typeface="Wingdings" panose="05000000000000000000" pitchFamily="2" charset="2"/>
              </a:rPr>
              <a:t>n</a:t>
            </a:r>
            <a:r>
              <a:rPr lang="de-DE" sz="2400" u="sng" dirty="0">
                <a:sym typeface="Wingdings" panose="05000000000000000000" pitchFamily="2" charset="2"/>
              </a:rPr>
              <a:t>e</a:t>
            </a:r>
            <a:r>
              <a:rPr lang="de-DE" sz="2400" dirty="0">
                <a:sym typeface="Wingdings" panose="05000000000000000000" pitchFamily="2" charset="2"/>
              </a:rPr>
              <a:t>hmen 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n</a:t>
            </a:r>
            <a:r>
              <a:rPr lang="de-DE" sz="2400" b="1" u="sng" dirty="0">
                <a:sym typeface="Wingdings" panose="05000000000000000000" pitchFamily="2" charset="2"/>
              </a:rPr>
              <a:t>a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  <a:sym typeface="Wingdings" panose="05000000000000000000" pitchFamily="2" charset="2"/>
              </a:rPr>
              <a:t>hm</a:t>
            </a:r>
            <a:endParaRPr lang="de-DE" sz="2400" b="1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8E93BDBC-A9D6-4A2A-AC26-B52234BE3625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Präteritum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836954-FD96-4689-8D6A-F5CA64E2C5D4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92459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031769"/>
            <a:ext cx="45041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Perfekt</a:t>
            </a:r>
            <a:r>
              <a:rPr lang="de-DE" sz="2400" dirty="0"/>
              <a:t> zeigt an, dass etwas in der Vergangenheit begonnen hat und bis heute fortwirkt. 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ist</a:t>
            </a:r>
            <a:r>
              <a:rPr lang="de-DE" sz="2400" dirty="0"/>
              <a:t> ganz langsam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untergegangen</a:t>
            </a:r>
            <a:r>
              <a:rPr lang="de-DE" sz="2400" dirty="0"/>
              <a:t>.</a:t>
            </a:r>
          </a:p>
          <a:p>
            <a:r>
              <a:rPr lang="de-DE" sz="2400" b="1" dirty="0">
                <a:solidFill>
                  <a:schemeClr val="tx2">
                    <a:lumMod val="75000"/>
                  </a:schemeClr>
                </a:solidFill>
                <a:sym typeface="Webdings"/>
              </a:rPr>
              <a:t> </a:t>
            </a:r>
            <a:r>
              <a:rPr lang="de-DE" sz="2400" dirty="0"/>
              <a:t>Zudem wird das Perfekt im süddeutschen Raum bei mündlichen Aussagen als einfache Vergangenheitsform verwendet.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8738EB5D-E280-4544-9725-989A2F57AE67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Perfekt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0DB7B7-91A2-4533-8697-43030E70670E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11741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411933"/>
            <a:ext cx="48228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Perfekt </a:t>
            </a:r>
            <a:r>
              <a:rPr lang="de-DE" sz="2400" dirty="0"/>
              <a:t>ist eine zusammengesetzte Zeitform und wird mit „</a:t>
            </a:r>
            <a:r>
              <a:rPr lang="de-DE" sz="2400" b="1" dirty="0"/>
              <a:t>haben</a:t>
            </a:r>
            <a:r>
              <a:rPr lang="de-DE" sz="2400" dirty="0"/>
              <a:t>“ und „</a:t>
            </a:r>
            <a:r>
              <a:rPr lang="de-DE" sz="2400" b="1" dirty="0"/>
              <a:t>sein</a:t>
            </a:r>
            <a:r>
              <a:rPr lang="de-DE" sz="2400" dirty="0"/>
              <a:t>“ und dem </a:t>
            </a:r>
            <a:r>
              <a:rPr lang="de-DE" sz="2400" b="1" dirty="0"/>
              <a:t>Partizip Perfekt </a:t>
            </a:r>
            <a:r>
              <a:rPr lang="de-DE" sz="2400" dirty="0"/>
              <a:t>gebildet: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bin</a:t>
            </a:r>
            <a:r>
              <a:rPr lang="de-DE" sz="2400" dirty="0"/>
              <a:t> dafür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verantwortlich</a:t>
            </a:r>
            <a:r>
              <a:rPr lang="de-DE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habe</a:t>
            </a:r>
            <a:r>
              <a:rPr lang="de-DE" sz="2400" dirty="0"/>
              <a:t> dazu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beigetragen</a:t>
            </a:r>
            <a:r>
              <a:rPr lang="de-DE" sz="2400" dirty="0"/>
              <a:t>.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1FD22E1E-5E46-4D4E-BC41-045128FE9450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Perfekt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0FDF366-E202-4CF0-8F77-716F8785DB46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80880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031769"/>
            <a:ext cx="450419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Wenn etwas </a:t>
            </a:r>
            <a:r>
              <a:rPr lang="de-DE" sz="2400" b="1" u="sng" dirty="0"/>
              <a:t>vor</a:t>
            </a:r>
            <a:r>
              <a:rPr lang="de-DE" sz="2400" dirty="0"/>
              <a:t> dem passiert, wovon im Präteritum oder im Perfekt erzählt wird, verwendet man das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Plusquamperfekt</a:t>
            </a:r>
            <a:r>
              <a:rPr lang="de-DE" sz="2400" dirty="0"/>
              <a:t>. Deshalb spricht man auch von der Vorvergangenheit.</a:t>
            </a:r>
          </a:p>
          <a:p>
            <a:r>
              <a:rPr lang="de-DE" sz="2400" dirty="0"/>
              <a:t>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Nachdem die Sonne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untergegangen</a:t>
            </a:r>
            <a:r>
              <a:rPr lang="de-DE" sz="2400" dirty="0"/>
              <a:t>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war</a:t>
            </a:r>
            <a:r>
              <a:rPr lang="de-DE" sz="2400" dirty="0"/>
              <a:t>, ging er nach Hause.</a:t>
            </a:r>
          </a:p>
          <a:p>
            <a:endParaRPr lang="de-DE" sz="2400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EAC959F-48CD-4531-BDDD-468FF7F67FA7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Plusquamperfekt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4FF51A6-EC46-4BB9-9382-26ED840AF634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69752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042469"/>
            <a:ext cx="482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Plusquamperfekt </a:t>
            </a:r>
            <a:r>
              <a:rPr lang="de-DE" sz="2400" dirty="0"/>
              <a:t>ist eine zusammengesetzte Zeitform und wird mit „haben“ und „sein“ im Präteritum und dem Partizip Perfekt gebildet: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war</a:t>
            </a:r>
            <a:r>
              <a:rPr lang="de-DE" sz="2400" dirty="0"/>
              <a:t> dafür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verantwortlich</a:t>
            </a:r>
            <a:r>
              <a:rPr lang="de-DE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Ich </a:t>
            </a:r>
            <a:r>
              <a:rPr lang="de-DE" sz="2400" b="1" u="sng" dirty="0">
                <a:solidFill>
                  <a:schemeClr val="bg2">
                    <a:lumMod val="50000"/>
                    <a:lumOff val="50000"/>
                  </a:schemeClr>
                </a:solidFill>
              </a:rPr>
              <a:t>hatte</a:t>
            </a:r>
            <a:r>
              <a:rPr lang="de-DE" sz="2400" dirty="0"/>
              <a:t> dazu nicht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beigetragen</a:t>
            </a:r>
            <a:r>
              <a:rPr lang="de-DE" sz="2400" dirty="0"/>
              <a:t>.</a:t>
            </a: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2696BE05-7527-44D6-81EF-917D2D67F57B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Plusquamperfekt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6AD9B49-AE1A-4B19-A42B-7E3508553CFE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29064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Futur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52102" y="2072569"/>
            <a:ext cx="2487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495600" y="299259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6924092" y="5301209"/>
            <a:ext cx="2016224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rgbClr val="FF99FF"/>
                </a:solidFill>
              </a:rPr>
              <a:t> Futur II </a:t>
            </a:r>
            <a:endParaRPr lang="de-DE" b="1" dirty="0">
              <a:solidFill>
                <a:srgbClr val="FF99FF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924092" y="4607550"/>
            <a:ext cx="201622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FF99FF"/>
                </a:solidFill>
              </a:rPr>
              <a:t>Futur I 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7628F0C-71DD-43D5-B768-DFFD149C365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32504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5E15B5F-55D7-4F4E-9799-517F51519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686" y="2177845"/>
            <a:ext cx="6159686" cy="3163808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FCFAF617-9121-476D-86F7-813AB78B2ABA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Futur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51ACD525-9C67-4260-8072-D839B96560FA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02D1D5C-8127-48DA-8818-9C593E7AE974}"/>
              </a:ext>
            </a:extLst>
          </p:cNvPr>
          <p:cNvSpPr txBox="1"/>
          <p:nvPr/>
        </p:nvSpPr>
        <p:spPr>
          <a:xfrm>
            <a:off x="6341805" y="2177845"/>
            <a:ext cx="52700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Das </a:t>
            </a:r>
            <a:r>
              <a:rPr lang="de-DE" sz="2400" b="1" dirty="0">
                <a:solidFill>
                  <a:srgbClr val="FF99CC"/>
                </a:solidFill>
              </a:rPr>
              <a:t>Futur I</a:t>
            </a:r>
            <a:r>
              <a:rPr lang="de-DE" sz="2400" dirty="0"/>
              <a:t> wird verwendet, um zukünftiges Geschehen auszudrücken.</a:t>
            </a:r>
          </a:p>
          <a:p>
            <a:r>
              <a:rPr lang="de-DE" sz="2400" dirty="0"/>
              <a:t>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rgbClr val="FF99CC"/>
                </a:solidFill>
              </a:rPr>
              <a:t>wird</a:t>
            </a:r>
            <a:r>
              <a:rPr lang="de-DE" sz="2400" dirty="0"/>
              <a:t> gleich </a:t>
            </a:r>
            <a:r>
              <a:rPr lang="de-DE" sz="2400" b="1" dirty="0">
                <a:solidFill>
                  <a:srgbClr val="FF99CC"/>
                </a:solidFill>
              </a:rPr>
              <a:t>untergehen</a:t>
            </a:r>
            <a:r>
              <a:rPr lang="de-DE" sz="2400" dirty="0"/>
              <a:t>.</a:t>
            </a:r>
          </a:p>
          <a:p>
            <a:r>
              <a:rPr lang="de-DE" sz="2400" dirty="0"/>
              <a:t>Das Futur I wird gebildet mit der Personalform von „werden“ und dem Infinitiv.</a:t>
            </a:r>
          </a:p>
        </p:txBody>
      </p:sp>
    </p:spTree>
    <p:extLst>
      <p:ext uri="{BB962C8B-B14F-4D97-AF65-F5344CB8AC3E}">
        <p14:creationId xmlns:p14="http://schemas.microsoft.com/office/powerpoint/2010/main" val="404785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5E15B5F-55D7-4F4E-9799-517F51519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686" y="2177845"/>
            <a:ext cx="6159686" cy="3163808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FCFAF617-9121-476D-86F7-813AB78B2ABA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Futur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51ACD525-9C67-4260-8072-D839B96560FA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02D1D5C-8127-48DA-8818-9C593E7AE974}"/>
              </a:ext>
            </a:extLst>
          </p:cNvPr>
          <p:cNvSpPr txBox="1"/>
          <p:nvPr/>
        </p:nvSpPr>
        <p:spPr>
          <a:xfrm>
            <a:off x="6300241" y="1866923"/>
            <a:ext cx="527009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Das </a:t>
            </a:r>
            <a:r>
              <a:rPr lang="de-DE" sz="2400" b="1" dirty="0">
                <a:solidFill>
                  <a:srgbClr val="FF99CC"/>
                </a:solidFill>
              </a:rPr>
              <a:t>Futur II</a:t>
            </a:r>
            <a:r>
              <a:rPr lang="de-DE" sz="2400" dirty="0"/>
              <a:t> wird verwendet, um ein  Geschehen auszudrücken, das zu einem Zeitpunkt in der Zukunft abgeschlossen sein wird.</a:t>
            </a:r>
          </a:p>
          <a:p>
            <a:r>
              <a:rPr lang="de-DE" sz="2400" dirty="0"/>
              <a:t>Infinitiv: </a:t>
            </a:r>
            <a:r>
              <a:rPr lang="de-DE" sz="2400" i="1" dirty="0"/>
              <a:t>untergehen</a:t>
            </a:r>
            <a:endParaRPr lang="de-DE" sz="2400" dirty="0"/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rgbClr val="FF99CC"/>
                </a:solidFill>
              </a:rPr>
              <a:t>wird</a:t>
            </a:r>
            <a:r>
              <a:rPr lang="de-DE" sz="2400" dirty="0"/>
              <a:t> gleich </a:t>
            </a:r>
            <a:r>
              <a:rPr lang="de-DE" sz="2400" b="1" dirty="0">
                <a:solidFill>
                  <a:srgbClr val="FF99CC"/>
                </a:solidFill>
              </a:rPr>
              <a:t>untergegangen sein</a:t>
            </a:r>
            <a:r>
              <a:rPr lang="de-DE" sz="2400" dirty="0"/>
              <a:t>.</a:t>
            </a:r>
          </a:p>
          <a:p>
            <a:r>
              <a:rPr lang="de-DE" sz="2400" dirty="0"/>
              <a:t>Das Futur II wird gebildet mit der Personalform von „werden“ und dem Partizip Perfekt und „haben/sein“.</a:t>
            </a:r>
          </a:p>
        </p:txBody>
      </p:sp>
    </p:spTree>
    <p:extLst>
      <p:ext uri="{BB962C8B-B14F-4D97-AF65-F5344CB8AC3E}">
        <p14:creationId xmlns:p14="http://schemas.microsoft.com/office/powerpoint/2010/main" val="371143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err="1"/>
              <a:t>Tempusgefüge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de-DE" dirty="0"/>
              <a:t>In einem </a:t>
            </a:r>
            <a:r>
              <a:rPr lang="de-DE" b="1" dirty="0"/>
              <a:t>Text</a:t>
            </a:r>
            <a:r>
              <a:rPr lang="de-DE" dirty="0"/>
              <a:t> werden die zeitlichen </a:t>
            </a:r>
            <a:r>
              <a:rPr lang="de-DE" b="1" dirty="0"/>
              <a:t>Zusammenhänge</a:t>
            </a:r>
            <a:r>
              <a:rPr lang="de-DE" dirty="0"/>
              <a:t> der dargestellte Sachverhalte durch das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Tempus</a:t>
            </a:r>
            <a:r>
              <a:rPr lang="de-DE" dirty="0"/>
              <a:t> (im Zusammenhang mit Adverbien und Konnektoren) ausgedrückt. Das richtige Tempus macht die Bezüge zwischen den einzelnen Aussagen eindeutig.</a:t>
            </a:r>
          </a:p>
          <a:p>
            <a:pPr marL="0" indent="0" algn="just">
              <a:buNone/>
            </a:pP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Beispiel:</a:t>
            </a:r>
          </a:p>
          <a:p>
            <a:pPr marL="0" indent="0" algn="just">
              <a:buNone/>
            </a:pPr>
            <a:r>
              <a:rPr lang="de-DE" dirty="0"/>
              <a:t>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beobachtete </a:t>
            </a:r>
            <a:r>
              <a:rPr lang="de-DE" dirty="0"/>
              <a:t>einen Mann, der sich Zigaretten in seine Jogginghose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stopfte. </a:t>
            </a:r>
            <a:r>
              <a:rPr lang="de-DE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Nachdem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/>
              <a:t>der Täter </a:t>
            </a:r>
            <a:r>
              <a:rPr lang="de-DE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geflüchtet war, rief </a:t>
            </a:r>
            <a:r>
              <a:rPr lang="de-DE" dirty="0"/>
              <a:t>die Kassiererin die Polizei.</a:t>
            </a:r>
            <a:endParaRPr lang="de-DE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73B8D230-D738-4D98-A905-20DD4CC1CD25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537956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/>
              <a:t>Ein schlechter Schüler</a:t>
            </a:r>
          </a:p>
          <a:p>
            <a:pPr marL="1168400" indent="0">
              <a:buNone/>
            </a:pPr>
            <a:r>
              <a:rPr lang="de-DE"/>
              <a:t>Als ich noch zur Schule </a:t>
            </a:r>
            <a:r>
              <a:rPr lang="de-DE" err="1"/>
              <a:t>gehte</a:t>
            </a:r>
            <a:r>
              <a:rPr lang="de-DE"/>
              <a:t>,</a:t>
            </a:r>
          </a:p>
          <a:p>
            <a:pPr marL="1168400" indent="0">
              <a:buNone/>
            </a:pPr>
            <a:r>
              <a:rPr lang="de-DE"/>
              <a:t>Zählte ich bald zu den Schlauen,</a:t>
            </a:r>
          </a:p>
          <a:p>
            <a:pPr marL="1168400" indent="0">
              <a:buNone/>
            </a:pPr>
            <a:r>
              <a:rPr lang="de-DE"/>
              <a:t>Doch ein Zeitwort recht zu biegen,</a:t>
            </a:r>
          </a:p>
          <a:p>
            <a:pPr marL="1168400" indent="0">
              <a:buNone/>
            </a:pPr>
            <a:r>
              <a:rPr lang="de-DE" err="1"/>
              <a:t>Bringte</a:t>
            </a:r>
            <a:r>
              <a:rPr lang="de-DE"/>
              <a:t> immer Furcht und Grauen.</a:t>
            </a:r>
          </a:p>
          <a:p>
            <a:pPr marL="1168400" indent="0">
              <a:buNone/>
            </a:pPr>
            <a:endParaRPr lang="de-DE"/>
          </a:p>
          <a:p>
            <a:pPr marL="1168400" indent="0">
              <a:buNone/>
            </a:pPr>
            <a:r>
              <a:rPr lang="de-DE"/>
              <a:t>Wenn der Lehrer mich </a:t>
            </a:r>
            <a:r>
              <a:rPr lang="de-DE" err="1"/>
              <a:t>ansehte</a:t>
            </a:r>
            <a:r>
              <a:rPr lang="de-DE"/>
              <a:t>, </a:t>
            </a:r>
          </a:p>
          <a:p>
            <a:pPr marL="1168400" indent="0">
              <a:buNone/>
            </a:pPr>
            <a:r>
              <a:rPr lang="de-DE" err="1"/>
              <a:t>Sprechte</a:t>
            </a:r>
            <a:r>
              <a:rPr lang="de-DE"/>
              <a:t> ich gleich falsche Sachen, […]</a:t>
            </a:r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3EE649C6-BA5F-4A6D-8700-8673B1233E9E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5D1E97F-1665-4663-8733-CF49C7524B83}"/>
              </a:ext>
            </a:extLst>
          </p:cNvPr>
          <p:cNvSpPr txBox="1"/>
          <p:nvPr/>
        </p:nvSpPr>
        <p:spPr>
          <a:xfrm>
            <a:off x="8776743" y="1685748"/>
            <a:ext cx="3264310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1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Schreibe den Anfang des Gedichtes von Bruno Horst Bull ab. Unterstreiche dann alle Verben.</a:t>
            </a:r>
          </a:p>
        </p:txBody>
      </p:sp>
    </p:spTree>
    <p:extLst>
      <p:ext uri="{BB962C8B-B14F-4D97-AF65-F5344CB8AC3E}">
        <p14:creationId xmlns:p14="http://schemas.microsoft.com/office/powerpoint/2010/main" val="398218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Tempora (Zeitformen) des Verbs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42270" y="2090881"/>
            <a:ext cx="25074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8" y="2983485"/>
            <a:ext cx="3350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2711624" y="4725144"/>
            <a:ext cx="62646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verschiedenen Zeitformen des Verbs sagen aus, wann etwas passiert, z.B. in der Vergangenheit, Gegenwart oder Zukunft.</a:t>
            </a: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EC5C95B8-606D-4FAC-B701-5895B1242E7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74855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</a:t>
            </a:r>
            <a:r>
              <a:rPr lang="de-DE" dirty="0">
                <a:solidFill>
                  <a:schemeClr val="tx2"/>
                </a:solidFill>
              </a:rPr>
              <a:t>Schule </a:t>
            </a:r>
            <a:r>
              <a:rPr lang="de-DE" u="sng" dirty="0" err="1">
                <a:solidFill>
                  <a:schemeClr val="tx2"/>
                </a:solidFill>
              </a:rPr>
              <a:t>gehte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>
                <a:solidFill>
                  <a:schemeClr val="tx2"/>
                </a:solidFill>
              </a:rPr>
              <a:t>Zählte</a:t>
            </a:r>
            <a:r>
              <a:rPr lang="de-DE" dirty="0">
                <a:solidFill>
                  <a:schemeClr val="tx2"/>
                </a:solidFill>
              </a:rPr>
              <a:t> ich bald zu den Schlauen,</a:t>
            </a: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Doch ein Zeitwort recht zu biegen,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tx2"/>
                </a:solidFill>
              </a:rPr>
              <a:t>Bringte</a:t>
            </a:r>
            <a:r>
              <a:rPr lang="de-DE" dirty="0">
                <a:solidFill>
                  <a:schemeClr val="tx2"/>
                </a:solidFill>
              </a:rPr>
              <a:t> immer Furcht und Grauen.</a:t>
            </a:r>
          </a:p>
          <a:p>
            <a:pPr marL="1168400" indent="0">
              <a:buNone/>
            </a:pPr>
            <a:endParaRPr lang="de-DE" dirty="0">
              <a:solidFill>
                <a:schemeClr val="tx2"/>
              </a:solidFill>
            </a:endParaRP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Wenn der Lehrer mich </a:t>
            </a:r>
            <a:r>
              <a:rPr lang="de-DE" u="sng" dirty="0" err="1">
                <a:solidFill>
                  <a:schemeClr val="tx2"/>
                </a:solidFill>
              </a:rPr>
              <a:t>ansehte</a:t>
            </a:r>
            <a:r>
              <a:rPr lang="de-DE" dirty="0">
                <a:solidFill>
                  <a:schemeClr val="tx2"/>
                </a:solidFill>
              </a:rPr>
              <a:t>, 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tx2"/>
                </a:solidFill>
              </a:rPr>
              <a:t>Sprechte</a:t>
            </a:r>
            <a:r>
              <a:rPr lang="de-DE" dirty="0">
                <a:solidFill>
                  <a:schemeClr val="tx2"/>
                </a:solidFill>
              </a:rPr>
              <a:t> ich gleich falsche Sachen</a:t>
            </a:r>
            <a:r>
              <a:rPr lang="de-DE" dirty="0"/>
              <a:t>, […]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1DB19CA9-D68F-4D79-94C2-DA5A26351EE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DF5C489-3F8D-4C41-9FCB-018B32DE9FD1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2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Markiere nun alle „falschen“ Verbformen farbig.</a:t>
            </a:r>
          </a:p>
        </p:txBody>
      </p:sp>
    </p:spTree>
    <p:extLst>
      <p:ext uri="{BB962C8B-B14F-4D97-AF65-F5344CB8AC3E}">
        <p14:creationId xmlns:p14="http://schemas.microsoft.com/office/powerpoint/2010/main" val="39864629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</a:t>
            </a:r>
            <a:r>
              <a:rPr lang="de-DE" dirty="0">
                <a:solidFill>
                  <a:schemeClr val="tx2"/>
                </a:solidFill>
              </a:rPr>
              <a:t>Schule </a:t>
            </a:r>
            <a:r>
              <a:rPr lang="de-DE" u="sng" dirty="0" err="1">
                <a:solidFill>
                  <a:schemeClr val="tx2"/>
                </a:solidFill>
              </a:rPr>
              <a:t>gehte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>
                <a:solidFill>
                  <a:schemeClr val="tx2"/>
                </a:solidFill>
              </a:rPr>
              <a:t>Zählte</a:t>
            </a:r>
            <a:r>
              <a:rPr lang="de-DE" dirty="0">
                <a:solidFill>
                  <a:schemeClr val="tx2"/>
                </a:solidFill>
              </a:rPr>
              <a:t> ich bald zu den Schlauen,</a:t>
            </a: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Doch ein Zeitwort recht zu biegen,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tx2"/>
                </a:solidFill>
              </a:rPr>
              <a:t>Bringte</a:t>
            </a:r>
            <a:r>
              <a:rPr lang="de-DE" dirty="0">
                <a:solidFill>
                  <a:schemeClr val="tx2"/>
                </a:solidFill>
              </a:rPr>
              <a:t> immer Furcht und Grauen.</a:t>
            </a:r>
          </a:p>
          <a:p>
            <a:pPr marL="1168400" indent="0">
              <a:buNone/>
            </a:pPr>
            <a:endParaRPr lang="de-DE" dirty="0">
              <a:solidFill>
                <a:schemeClr val="tx2"/>
              </a:solidFill>
            </a:endParaRP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Wenn der Lehrer mich </a:t>
            </a:r>
            <a:r>
              <a:rPr lang="de-DE" u="sng" dirty="0" err="1">
                <a:solidFill>
                  <a:schemeClr val="tx2"/>
                </a:solidFill>
              </a:rPr>
              <a:t>ansehte</a:t>
            </a:r>
            <a:r>
              <a:rPr lang="de-DE" dirty="0">
                <a:solidFill>
                  <a:schemeClr val="tx2"/>
                </a:solidFill>
              </a:rPr>
              <a:t>, 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chemeClr val="tx2"/>
                </a:solidFill>
              </a:rPr>
              <a:t>Sprechte</a:t>
            </a:r>
            <a:r>
              <a:rPr lang="de-DE" dirty="0">
                <a:solidFill>
                  <a:schemeClr val="tx2"/>
                </a:solidFill>
              </a:rPr>
              <a:t> ich gleich falsche Sachen</a:t>
            </a:r>
            <a:r>
              <a:rPr lang="de-DE" dirty="0"/>
              <a:t>, […]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1DB19CA9-D68F-4D79-94C2-DA5A26351EE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DF5C489-3F8D-4C41-9FCB-018B32DE9FD1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3</a:t>
            </a:r>
          </a:p>
          <a:p>
            <a:r>
              <a:rPr lang="de-DE" dirty="0">
                <a:solidFill>
                  <a:schemeClr val="bg1"/>
                </a:solidFill>
              </a:rPr>
              <a:t>Markiere alle „falschen“ Verbformen.</a:t>
            </a:r>
          </a:p>
        </p:txBody>
      </p:sp>
    </p:spTree>
    <p:extLst>
      <p:ext uri="{BB962C8B-B14F-4D97-AF65-F5344CB8AC3E}">
        <p14:creationId xmlns:p14="http://schemas.microsoft.com/office/powerpoint/2010/main" val="8408520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</a:t>
            </a:r>
            <a:r>
              <a:rPr lang="de-DE" dirty="0">
                <a:solidFill>
                  <a:schemeClr val="tx2"/>
                </a:solidFill>
              </a:rPr>
              <a:t>Schule </a:t>
            </a:r>
            <a:r>
              <a:rPr lang="de-DE" u="sng" dirty="0" err="1">
                <a:solidFill>
                  <a:srgbClr val="FFC000"/>
                </a:solidFill>
              </a:rPr>
              <a:t>gehte</a:t>
            </a:r>
            <a:r>
              <a:rPr lang="de-DE" dirty="0">
                <a:solidFill>
                  <a:schemeClr val="tx2"/>
                </a:solidFill>
              </a:rPr>
              <a:t>,</a:t>
            </a:r>
          </a:p>
          <a:p>
            <a:pPr marL="1168400" indent="0">
              <a:buNone/>
            </a:pPr>
            <a:r>
              <a:rPr lang="de-DE" u="sng" dirty="0">
                <a:solidFill>
                  <a:schemeClr val="tx2"/>
                </a:solidFill>
              </a:rPr>
              <a:t>Zählte</a:t>
            </a:r>
            <a:r>
              <a:rPr lang="de-DE" dirty="0">
                <a:solidFill>
                  <a:schemeClr val="tx2"/>
                </a:solidFill>
              </a:rPr>
              <a:t> ich bald zu den Schlauen,</a:t>
            </a: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Doch ein Zeitwort recht zu biegen,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rgbClr val="FFC000"/>
                </a:solidFill>
              </a:rPr>
              <a:t>Bringte</a:t>
            </a:r>
            <a:r>
              <a:rPr lang="de-DE" dirty="0">
                <a:solidFill>
                  <a:schemeClr val="tx2"/>
                </a:solidFill>
              </a:rPr>
              <a:t> immer Furcht und Grauen.</a:t>
            </a:r>
          </a:p>
          <a:p>
            <a:pPr marL="1168400" indent="0">
              <a:buNone/>
            </a:pPr>
            <a:endParaRPr lang="de-DE" dirty="0">
              <a:solidFill>
                <a:schemeClr val="tx2"/>
              </a:solidFill>
            </a:endParaRPr>
          </a:p>
          <a:p>
            <a:pPr marL="1168400" indent="0">
              <a:buNone/>
            </a:pPr>
            <a:r>
              <a:rPr lang="de-DE" dirty="0">
                <a:solidFill>
                  <a:schemeClr val="tx2"/>
                </a:solidFill>
              </a:rPr>
              <a:t>Wenn der Lehrer mich </a:t>
            </a:r>
            <a:r>
              <a:rPr lang="de-DE" u="sng" dirty="0" err="1">
                <a:solidFill>
                  <a:srgbClr val="FFC000"/>
                </a:solidFill>
              </a:rPr>
              <a:t>ansehte</a:t>
            </a:r>
            <a:r>
              <a:rPr lang="de-DE" dirty="0">
                <a:solidFill>
                  <a:schemeClr val="tx2"/>
                </a:solidFill>
              </a:rPr>
              <a:t>, </a:t>
            </a:r>
          </a:p>
          <a:p>
            <a:pPr marL="1168400" indent="0">
              <a:buNone/>
            </a:pPr>
            <a:r>
              <a:rPr lang="de-DE" u="sng" dirty="0" err="1">
                <a:solidFill>
                  <a:srgbClr val="FFC000"/>
                </a:solidFill>
              </a:rPr>
              <a:t>Sprechte</a:t>
            </a:r>
            <a:r>
              <a:rPr lang="de-DE" dirty="0">
                <a:solidFill>
                  <a:schemeClr val="tx2"/>
                </a:solidFill>
              </a:rPr>
              <a:t> ich gleich falsche Sachen</a:t>
            </a:r>
            <a:r>
              <a:rPr lang="de-DE" dirty="0"/>
              <a:t>, […]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1DB19CA9-D68F-4D79-94C2-DA5A26351EE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DF5C489-3F8D-4C41-9FCB-018B32DE9FD1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4</a:t>
            </a:r>
          </a:p>
          <a:p>
            <a:r>
              <a:rPr lang="de-DE" dirty="0">
                <a:solidFill>
                  <a:schemeClr val="bg1"/>
                </a:solidFill>
              </a:rPr>
              <a:t>Korrigiere alle „falschen“ Verbformen.</a:t>
            </a:r>
          </a:p>
        </p:txBody>
      </p:sp>
    </p:spTree>
    <p:extLst>
      <p:ext uri="{BB962C8B-B14F-4D97-AF65-F5344CB8AC3E}">
        <p14:creationId xmlns:p14="http://schemas.microsoft.com/office/powerpoint/2010/main" val="2811183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de-DE" b="1" u="sng" dirty="0"/>
              <a:t>Ein schlechter Schüler</a:t>
            </a:r>
          </a:p>
          <a:p>
            <a:pPr marL="1168400" indent="0">
              <a:buNone/>
            </a:pPr>
            <a:r>
              <a:rPr lang="de-DE" dirty="0"/>
              <a:t>Als ich noch zur Schule </a:t>
            </a:r>
            <a:r>
              <a:rPr lang="de-DE" strike="sngStrike" dirty="0" err="1">
                <a:solidFill>
                  <a:srgbClr val="FFC000"/>
                </a:solidFill>
              </a:rPr>
              <a:t>gehte</a:t>
            </a:r>
            <a:r>
              <a:rPr lang="de-DE" dirty="0">
                <a:solidFill>
                  <a:srgbClr val="FFC000"/>
                </a:solidFill>
              </a:rPr>
              <a:t> ging</a:t>
            </a:r>
            <a:r>
              <a:rPr lang="de-DE" dirty="0"/>
              <a:t>,</a:t>
            </a:r>
          </a:p>
          <a:p>
            <a:pPr marL="1168400" indent="0">
              <a:buNone/>
            </a:pPr>
            <a:r>
              <a:rPr lang="de-DE" u="sng" dirty="0"/>
              <a:t>Zählte</a:t>
            </a:r>
            <a:r>
              <a:rPr lang="de-DE" dirty="0"/>
              <a:t> ich bald zu den Schlauen,</a:t>
            </a:r>
          </a:p>
          <a:p>
            <a:pPr marL="1168400" indent="0">
              <a:buNone/>
            </a:pPr>
            <a:r>
              <a:rPr lang="de-DE" dirty="0"/>
              <a:t>Doch ein Zeitwort recht zu biegen,</a:t>
            </a:r>
          </a:p>
          <a:p>
            <a:pPr marL="1168400" indent="0">
              <a:buNone/>
            </a:pPr>
            <a:r>
              <a:rPr lang="de-DE" strike="sngStrike" dirty="0" err="1">
                <a:solidFill>
                  <a:srgbClr val="FFC000"/>
                </a:solidFill>
              </a:rPr>
              <a:t>Bringte</a:t>
            </a:r>
            <a:r>
              <a:rPr lang="de-DE" dirty="0">
                <a:solidFill>
                  <a:srgbClr val="FFC000"/>
                </a:solidFill>
              </a:rPr>
              <a:t> Brachte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/>
              <a:t>immer Furcht und Grauen.</a:t>
            </a:r>
          </a:p>
          <a:p>
            <a:pPr marL="1168400" indent="0">
              <a:buNone/>
            </a:pPr>
            <a:endParaRPr lang="de-DE" dirty="0"/>
          </a:p>
          <a:p>
            <a:pPr marL="1168400" indent="0">
              <a:buNone/>
            </a:pPr>
            <a:r>
              <a:rPr lang="de-DE" dirty="0"/>
              <a:t>Wenn der Lehrer mich </a:t>
            </a:r>
            <a:r>
              <a:rPr lang="de-DE" strike="sngStrike" dirty="0" err="1">
                <a:solidFill>
                  <a:srgbClr val="FFC000"/>
                </a:solidFill>
              </a:rPr>
              <a:t>ansehte</a:t>
            </a:r>
            <a:r>
              <a:rPr lang="de-DE" dirty="0">
                <a:solidFill>
                  <a:srgbClr val="FFC000"/>
                </a:solidFill>
              </a:rPr>
              <a:t> ansah</a:t>
            </a:r>
            <a:r>
              <a:rPr lang="de-DE" dirty="0"/>
              <a:t>, </a:t>
            </a:r>
          </a:p>
          <a:p>
            <a:pPr marL="1168400" indent="0">
              <a:buNone/>
            </a:pPr>
            <a:r>
              <a:rPr lang="de-DE" strike="sngStrike" dirty="0" err="1">
                <a:solidFill>
                  <a:srgbClr val="FFC000"/>
                </a:solidFill>
              </a:rPr>
              <a:t>Sprechte</a:t>
            </a:r>
            <a:r>
              <a:rPr lang="de-DE" dirty="0">
                <a:solidFill>
                  <a:srgbClr val="FFC000"/>
                </a:solidFill>
              </a:rPr>
              <a:t> Sprach</a:t>
            </a:r>
            <a:r>
              <a:rPr lang="de-DE" dirty="0">
                <a:solidFill>
                  <a:srgbClr val="FFFF00"/>
                </a:solidFill>
              </a:rPr>
              <a:t> </a:t>
            </a:r>
            <a:r>
              <a:rPr lang="de-DE" dirty="0"/>
              <a:t>ich gleich falsche Sachen, […]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1DB19CA9-D68F-4D79-94C2-DA5A26351EE7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5B42493-0000-44B2-AB10-C5A503A955B0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3</a:t>
            </a:r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Verbessere die „falschen“ Verbformen.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DFEAD4B-C941-4266-B18F-63D7728726EF}"/>
              </a:ext>
            </a:extLst>
          </p:cNvPr>
          <p:cNvSpPr txBox="1"/>
          <p:nvPr/>
        </p:nvSpPr>
        <p:spPr>
          <a:xfrm>
            <a:off x="8776743" y="1685748"/>
            <a:ext cx="3264310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bg1"/>
                </a:solidFill>
              </a:rPr>
              <a:t>Aufgabe</a:t>
            </a:r>
            <a:r>
              <a:rPr lang="de-DE" dirty="0">
                <a:solidFill>
                  <a:schemeClr val="bg1"/>
                </a:solidFill>
              </a:rPr>
              <a:t>: </a:t>
            </a:r>
            <a:r>
              <a:rPr lang="de-DE" i="1" dirty="0">
                <a:solidFill>
                  <a:schemeClr val="bg1"/>
                </a:solidFill>
              </a:rPr>
              <a:t>Schritt 5</a:t>
            </a:r>
          </a:p>
          <a:p>
            <a:r>
              <a:rPr lang="de-DE" dirty="0">
                <a:solidFill>
                  <a:schemeClr val="bg1"/>
                </a:solidFill>
              </a:rPr>
              <a:t>Warum hat B. H. Bull „falsche“ Verbformen verwendet?</a:t>
            </a:r>
          </a:p>
        </p:txBody>
      </p:sp>
    </p:spTree>
    <p:extLst>
      <p:ext uri="{BB962C8B-B14F-4D97-AF65-F5344CB8AC3E}">
        <p14:creationId xmlns:p14="http://schemas.microsoft.com/office/powerpoint/2010/main" val="36462715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>
            <a:noAutofit/>
          </a:bodyPr>
          <a:lstStyle/>
          <a:p>
            <a:r>
              <a:rPr lang="de-DE" sz="3600" i="1"/>
              <a:t>Übung zum </a:t>
            </a:r>
            <a:r>
              <a:rPr lang="de-DE" sz="3600" i="1" err="1"/>
              <a:t>Tempusgefüge</a:t>
            </a:r>
            <a:br>
              <a:rPr lang="de-DE" sz="3600" i="1"/>
            </a:br>
            <a:r>
              <a:rPr lang="de-DE" sz="3600" i="1"/>
              <a:t>Ein Gedicht von Bruno Horst Bull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991544" y="148478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b="1" u="sng"/>
              <a:t>Ein schlechter Schüler</a:t>
            </a:r>
          </a:p>
          <a:p>
            <a:pPr marL="1168400" indent="0">
              <a:buNone/>
            </a:pPr>
            <a:r>
              <a:rPr lang="de-DE"/>
              <a:t>Als ich noch zur Schule </a:t>
            </a:r>
            <a:r>
              <a:rPr lang="de-DE" err="1"/>
              <a:t>gehte</a:t>
            </a:r>
            <a:r>
              <a:rPr lang="de-DE"/>
              <a:t>,</a:t>
            </a:r>
          </a:p>
          <a:p>
            <a:pPr marL="1168400" indent="0">
              <a:buNone/>
            </a:pPr>
            <a:r>
              <a:rPr lang="de-DE"/>
              <a:t>Zählte ich bald zu den Schlauen,</a:t>
            </a:r>
          </a:p>
          <a:p>
            <a:pPr marL="1168400" indent="0">
              <a:buNone/>
            </a:pPr>
            <a:r>
              <a:rPr lang="de-DE"/>
              <a:t>Doch ein Zeitwort recht zu biegen,</a:t>
            </a:r>
          </a:p>
          <a:p>
            <a:pPr marL="1168400" indent="0">
              <a:buNone/>
            </a:pPr>
            <a:r>
              <a:rPr lang="de-DE" err="1"/>
              <a:t>Bringte</a:t>
            </a:r>
            <a:r>
              <a:rPr lang="de-DE"/>
              <a:t> immer Furcht und Grauen.</a:t>
            </a:r>
          </a:p>
          <a:p>
            <a:pPr marL="1168400" indent="0">
              <a:buNone/>
            </a:pPr>
            <a:endParaRPr lang="de-DE"/>
          </a:p>
          <a:p>
            <a:pPr marL="1168400" indent="0">
              <a:buNone/>
            </a:pPr>
            <a:r>
              <a:rPr lang="de-DE"/>
              <a:t>Wenn der Lehrer mich </a:t>
            </a:r>
            <a:r>
              <a:rPr lang="de-DE" err="1"/>
              <a:t>ansehte</a:t>
            </a:r>
            <a:r>
              <a:rPr lang="de-DE"/>
              <a:t>, </a:t>
            </a:r>
          </a:p>
          <a:p>
            <a:pPr marL="1168400" indent="0">
              <a:buNone/>
            </a:pPr>
            <a:r>
              <a:rPr lang="de-DE" err="1"/>
              <a:t>Sprechte</a:t>
            </a:r>
            <a:r>
              <a:rPr lang="de-DE"/>
              <a:t> ich gleich falsche Sachen, […]</a:t>
            </a:r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3EE649C6-BA5F-4A6D-8700-8673B1233E9E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5D1E97F-1665-4663-8733-CF49C7524B83}"/>
              </a:ext>
            </a:extLst>
          </p:cNvPr>
          <p:cNvSpPr txBox="1"/>
          <p:nvPr/>
        </p:nvSpPr>
        <p:spPr>
          <a:xfrm>
            <a:off x="8967355" y="1685748"/>
            <a:ext cx="3073698" cy="2031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Falls du das ganze Gedicht von Bruno Horst Bull lesen willst – findest du es im Internet auf vielen Seiten, 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z. B. </a:t>
            </a:r>
            <a:r>
              <a:rPr lang="de-DE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hier</a:t>
            </a:r>
            <a:r>
              <a:rPr lang="de-DE" dirty="0">
                <a:solidFill>
                  <a:schemeClr val="bg1"/>
                </a:solidFill>
              </a:rPr>
              <a:t>. Für weitere Gedichte zum Lachen - folge diesem </a:t>
            </a:r>
            <a:r>
              <a:rPr lang="de-DE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</a:t>
            </a:r>
            <a:r>
              <a:rPr lang="de-DE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254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16430" y="2133592"/>
            <a:ext cx="2448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7" y="2992596"/>
            <a:ext cx="3308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945626" y="4725145"/>
            <a:ext cx="187045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92D050"/>
                </a:solidFill>
              </a:rPr>
              <a:t>Präsens</a:t>
            </a:r>
            <a:endParaRPr lang="de-DE" b="1">
              <a:solidFill>
                <a:srgbClr val="92D050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207567" y="5435777"/>
            <a:ext cx="825395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dirty="0"/>
              <a:t>Ich </a:t>
            </a:r>
            <a:r>
              <a:rPr lang="de-DE" sz="2000" b="1" dirty="0">
                <a:solidFill>
                  <a:srgbClr val="92D050"/>
                </a:solidFill>
              </a:rPr>
              <a:t>gehe </a:t>
            </a:r>
            <a:r>
              <a:rPr lang="de-DE" sz="2000" dirty="0"/>
              <a:t>heim. / Du</a:t>
            </a:r>
            <a:r>
              <a:rPr lang="de-DE" sz="2000" dirty="0">
                <a:solidFill>
                  <a:srgbClr val="92D050"/>
                </a:solidFill>
              </a:rPr>
              <a:t> </a:t>
            </a:r>
            <a:r>
              <a:rPr lang="de-DE" sz="2000" b="1" dirty="0">
                <a:solidFill>
                  <a:srgbClr val="92D050"/>
                </a:solidFill>
              </a:rPr>
              <a:t>gehst</a:t>
            </a:r>
            <a:r>
              <a:rPr lang="de-DE" sz="2000" dirty="0">
                <a:solidFill>
                  <a:srgbClr val="92D050"/>
                </a:solidFill>
              </a:rPr>
              <a:t> </a:t>
            </a:r>
            <a:r>
              <a:rPr lang="de-DE" sz="2000" dirty="0"/>
              <a:t>heim. / Er </a:t>
            </a:r>
            <a:r>
              <a:rPr lang="de-DE" sz="2000" b="1" dirty="0">
                <a:solidFill>
                  <a:srgbClr val="92D050"/>
                </a:solidFill>
              </a:rPr>
              <a:t>geht</a:t>
            </a:r>
            <a:r>
              <a:rPr lang="de-DE" sz="2000" dirty="0"/>
              <a:t> heim.  </a:t>
            </a:r>
          </a:p>
          <a:p>
            <a:pPr algn="ctr"/>
            <a:r>
              <a:rPr lang="de-DE" sz="2000" dirty="0"/>
              <a:t>Wir </a:t>
            </a:r>
            <a:r>
              <a:rPr lang="de-DE" sz="2000" b="1" dirty="0">
                <a:solidFill>
                  <a:srgbClr val="92D050"/>
                </a:solidFill>
              </a:rPr>
              <a:t>gehen</a:t>
            </a:r>
            <a:r>
              <a:rPr lang="de-DE" sz="2000" dirty="0"/>
              <a:t> heim. / Ihr </a:t>
            </a:r>
            <a:r>
              <a:rPr lang="de-DE" sz="2000" b="1" dirty="0">
                <a:solidFill>
                  <a:srgbClr val="92D050"/>
                </a:solidFill>
              </a:rPr>
              <a:t>geht</a:t>
            </a:r>
            <a:r>
              <a:rPr lang="de-DE" sz="2000" dirty="0"/>
              <a:t> heim. / Sie </a:t>
            </a:r>
            <a:r>
              <a:rPr lang="de-DE" sz="2000" b="1" dirty="0">
                <a:solidFill>
                  <a:srgbClr val="92D050"/>
                </a:solidFill>
              </a:rPr>
              <a:t>gehen</a:t>
            </a:r>
            <a:r>
              <a:rPr lang="de-DE" sz="2000" dirty="0"/>
              <a:t> heim.</a:t>
            </a:r>
            <a:endParaRPr lang="de-DE" sz="1400" dirty="0"/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43B60360-7AE8-48A9-87DC-4E547A054CD4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60436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16430" y="2133592"/>
            <a:ext cx="2448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7" y="2992596"/>
            <a:ext cx="3308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945626" y="4725145"/>
            <a:ext cx="187045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92D050"/>
                </a:solidFill>
              </a:rPr>
              <a:t>Präsens</a:t>
            </a:r>
            <a:endParaRPr lang="de-DE" b="1">
              <a:solidFill>
                <a:srgbClr val="92D050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1481346" y="5380476"/>
            <a:ext cx="930131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2000" dirty="0"/>
              <a:t>Die verschiedenen Zeitformen des Verbs sagen aus, wann etwas passiert, z.B. in der </a:t>
            </a:r>
            <a:r>
              <a:rPr lang="de-DE" sz="2000" b="1" dirty="0"/>
              <a:t>Gegenwart</a:t>
            </a:r>
            <a:r>
              <a:rPr lang="de-DE" sz="2000" dirty="0"/>
              <a:t>. Allerdings wird das Präsens auch für Zukünftiges verwendet bzw. für generell gültige Aussagen.</a:t>
            </a: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F9E7F82C-6DDA-4604-B861-D410143A0F4D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56630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16430" y="2133592"/>
            <a:ext cx="2448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207567" y="2992596"/>
            <a:ext cx="33083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4945626" y="4725145"/>
            <a:ext cx="1870454" cy="5232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rgbClr val="92D050"/>
                </a:solidFill>
              </a:rPr>
              <a:t>Präsens</a:t>
            </a:r>
            <a:endParaRPr lang="de-DE" b="1">
              <a:solidFill>
                <a:srgbClr val="92D05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7320136" y="4725145"/>
            <a:ext cx="176487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rgbClr val="FF99FF"/>
                </a:solidFill>
              </a:rPr>
              <a:t>Präsens</a:t>
            </a:r>
            <a:endParaRPr lang="de-DE" b="1" dirty="0">
              <a:solidFill>
                <a:srgbClr val="FF99FF"/>
              </a:solidFill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207568" y="5400764"/>
            <a:ext cx="784887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Präsens </a:t>
            </a:r>
            <a:r>
              <a:rPr lang="de-DE" sz="2800">
                <a:solidFill>
                  <a:schemeClr val="accent2">
                    <a:lumMod val="60000"/>
                    <a:lumOff val="40000"/>
                  </a:schemeClr>
                </a:solidFill>
              </a:rPr>
              <a:t>(generell gültige Aussage)</a:t>
            </a:r>
            <a:endParaRPr lang="de-DE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CC6B1E2B-46F1-431C-8052-8A4FA564CF04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9459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Das Präsens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ECF16D5-0E4F-4995-A99B-0966A51FC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33" y="2696191"/>
            <a:ext cx="4605952" cy="2245057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1B7B3B7D-E823-461C-8061-981847144870}"/>
              </a:ext>
            </a:extLst>
          </p:cNvPr>
          <p:cNvSpPr txBox="1"/>
          <p:nvPr/>
        </p:nvSpPr>
        <p:spPr>
          <a:xfrm>
            <a:off x="6302477" y="2600998"/>
            <a:ext cx="479814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In allen Beispielsätzen ist das Verb im Präsens: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400" dirty="0"/>
              <a:t>Ich </a:t>
            </a:r>
            <a:r>
              <a:rPr lang="de-DE" sz="2400" b="1" dirty="0">
                <a:solidFill>
                  <a:srgbClr val="92D050"/>
                </a:solidFill>
              </a:rPr>
              <a:t>gehe</a:t>
            </a:r>
            <a:r>
              <a:rPr lang="de-DE" sz="2400" dirty="0"/>
              <a:t> spazieren.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400" dirty="0"/>
              <a:t>Morgen </a:t>
            </a:r>
            <a:r>
              <a:rPr lang="de-DE" sz="2400" b="1" dirty="0">
                <a:solidFill>
                  <a:srgbClr val="FF66CC"/>
                </a:solidFill>
              </a:rPr>
              <a:t>gehe</a:t>
            </a:r>
            <a:r>
              <a:rPr lang="de-DE" sz="2400" dirty="0"/>
              <a:t> ich ins Kino.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400" dirty="0"/>
              <a:t>Jeden Morgen </a:t>
            </a:r>
            <a:r>
              <a:rPr lang="de-DE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geht</a:t>
            </a:r>
            <a:r>
              <a:rPr lang="de-DE" sz="2400" dirty="0"/>
              <a:t> die Sonne auf.</a:t>
            </a:r>
          </a:p>
          <a:p>
            <a:endParaRPr lang="de-DE" sz="2400" dirty="0"/>
          </a:p>
          <a:p>
            <a:pPr marL="342900" indent="-34290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AE4D964B-9D9D-44D0-AA9B-BF4A4BF681B2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129762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Zeitformen der Vergangenheit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52102" y="2138953"/>
            <a:ext cx="2487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495600" y="299259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719736" y="4607550"/>
            <a:ext cx="2016224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tx2">
                    <a:lumMod val="75000"/>
                  </a:schemeClr>
                </a:solidFill>
              </a:rPr>
              <a:t>Perfekt  </a:t>
            </a:r>
            <a:r>
              <a:rPr lang="de-DE" sz="2800" b="1" dirty="0">
                <a:solidFill>
                  <a:schemeClr val="tx2">
                    <a:lumMod val="75000"/>
                  </a:schemeClr>
                </a:solidFill>
                <a:sym typeface="Webdings"/>
              </a:rPr>
              <a:t>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719736" y="5300048"/>
            <a:ext cx="2016224" cy="9541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tx2">
                    <a:lumMod val="75000"/>
                  </a:schemeClr>
                </a:solidFill>
              </a:rPr>
              <a:t>Präteritum </a:t>
            </a:r>
            <a:r>
              <a:rPr lang="de-DE" sz="2800" b="1">
                <a:solidFill>
                  <a:schemeClr val="tx2">
                    <a:lumMod val="75000"/>
                  </a:schemeClr>
                </a:solidFill>
                <a:sym typeface="Wingdings"/>
              </a:rPr>
              <a:t></a:t>
            </a:r>
            <a:endParaRPr lang="de-DE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823955" y="4711005"/>
            <a:ext cx="171576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tx2">
                    <a:lumMod val="75000"/>
                  </a:schemeClr>
                </a:solidFill>
              </a:rPr>
              <a:t>Plus-quam-perfekt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04808621-104F-4C65-AE8E-D9910031063B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08651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Die Zeitformen der Vergangenheit</a:t>
            </a:r>
          </a:p>
        </p:txBody>
      </p:sp>
      <p:sp>
        <p:nvSpPr>
          <p:cNvPr id="5" name="Pfeil nach rechts 4"/>
          <p:cNvSpPr/>
          <p:nvPr/>
        </p:nvSpPr>
        <p:spPr>
          <a:xfrm>
            <a:off x="2207568" y="3284984"/>
            <a:ext cx="7848872" cy="1584176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Die Zeit</a:t>
            </a:r>
          </a:p>
        </p:txBody>
      </p:sp>
      <p:sp>
        <p:nvSpPr>
          <p:cNvPr id="6" name="Pfeil nach unten 5"/>
          <p:cNvSpPr/>
          <p:nvPr/>
        </p:nvSpPr>
        <p:spPr>
          <a:xfrm>
            <a:off x="5735960" y="2636912"/>
            <a:ext cx="720080" cy="1008112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4852102" y="2138953"/>
            <a:ext cx="2487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rgbClr val="92D050"/>
                </a:solidFill>
              </a:rPr>
              <a:t>Gegenwart</a:t>
            </a:r>
            <a:endParaRPr lang="de-DE" b="1" dirty="0">
              <a:solidFill>
                <a:srgbClr val="92D050"/>
              </a:solidFill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2495600" y="2992596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dirty="0">
                <a:solidFill>
                  <a:schemeClr val="tx2">
                    <a:lumMod val="75000"/>
                  </a:schemeClr>
                </a:solidFill>
              </a:rPr>
              <a:t>Vergangenheit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6600056" y="3034951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>
                <a:solidFill>
                  <a:srgbClr val="FF99FF"/>
                </a:solidFill>
              </a:rPr>
              <a:t>Zukunft</a:t>
            </a:r>
            <a:endParaRPr lang="de-DE" b="1">
              <a:solidFill>
                <a:srgbClr val="FF99FF"/>
              </a:solidFill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719736" y="4607550"/>
            <a:ext cx="2016224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tx2">
                    <a:lumMod val="75000"/>
                  </a:schemeClr>
                </a:solidFill>
              </a:rPr>
              <a:t>Perfekt  </a:t>
            </a:r>
            <a:r>
              <a:rPr lang="de-DE" sz="2800" b="1">
                <a:solidFill>
                  <a:schemeClr val="tx2">
                    <a:lumMod val="75000"/>
                  </a:schemeClr>
                </a:solidFill>
                <a:sym typeface="Webdings"/>
              </a:rPr>
              <a:t></a:t>
            </a:r>
            <a:endParaRPr lang="de-DE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719736" y="5300048"/>
            <a:ext cx="2016224" cy="95410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>
                <a:solidFill>
                  <a:schemeClr val="tx2">
                    <a:lumMod val="75000"/>
                  </a:schemeClr>
                </a:solidFill>
              </a:rPr>
              <a:t>Präteritum </a:t>
            </a:r>
            <a:r>
              <a:rPr lang="de-DE" sz="2800" b="1">
                <a:solidFill>
                  <a:schemeClr val="tx2">
                    <a:lumMod val="75000"/>
                  </a:schemeClr>
                </a:solidFill>
                <a:sym typeface="Wingdings"/>
              </a:rPr>
              <a:t></a:t>
            </a:r>
            <a:endParaRPr lang="de-DE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823955" y="4711005"/>
            <a:ext cx="171576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tx2">
                    <a:lumMod val="75000"/>
                  </a:schemeClr>
                </a:solidFill>
              </a:rPr>
              <a:t>Plus-quam-perfekt</a:t>
            </a:r>
            <a:endParaRPr lang="de-DE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8A00A952-DBD2-42C1-8757-1DBB2EA354FB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667114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DD8696C-5D90-4881-8BDC-9EEF73DBF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26629"/>
            <a:ext cx="7064352" cy="328450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C83A28D1-A1ED-42C3-AB57-25CD4A6CA9DE}"/>
              </a:ext>
            </a:extLst>
          </p:cNvPr>
          <p:cNvSpPr txBox="1"/>
          <p:nvPr/>
        </p:nvSpPr>
        <p:spPr>
          <a:xfrm>
            <a:off x="7064352" y="2376121"/>
            <a:ext cx="450419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Die einfache Vergangenheit: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Das Präteritum</a:t>
            </a:r>
            <a:r>
              <a:rPr lang="de-DE" sz="2400" dirty="0"/>
              <a:t> zeigt an, dass etwas in der Vergangenheit stattgefunden hat und abgeschlossen wurde. </a:t>
            </a:r>
            <a:br>
              <a:rPr lang="de-DE" sz="2400" dirty="0"/>
            </a:br>
            <a:r>
              <a:rPr lang="de-DE" sz="2400" dirty="0"/>
              <a:t>Infinitiv: </a:t>
            </a:r>
            <a:r>
              <a:rPr lang="de-DE" sz="2400" i="1" dirty="0"/>
              <a:t>untergehen</a:t>
            </a:r>
          </a:p>
          <a:p>
            <a:r>
              <a:rPr lang="de-DE" sz="2400" dirty="0"/>
              <a:t>Die Sonne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ging</a:t>
            </a:r>
            <a:r>
              <a:rPr lang="de-DE" sz="2400" dirty="0"/>
              <a:t> um sechs </a:t>
            </a:r>
            <a:r>
              <a:rPr lang="de-DE" sz="2400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unter</a:t>
            </a:r>
            <a:r>
              <a:rPr lang="de-DE" sz="2400" dirty="0"/>
              <a:t>.</a:t>
            </a:r>
            <a:br>
              <a:rPr lang="de-DE" sz="2400" dirty="0"/>
            </a:br>
            <a:endParaRPr lang="de-DE" sz="2400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D3245749-4948-4A4F-B9D9-339BCD87A6E0}"/>
              </a:ext>
            </a:extLst>
          </p:cNvPr>
          <p:cNvSpPr txBox="1">
            <a:spLocks/>
          </p:cNvSpPr>
          <p:nvPr/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dirty="0"/>
          </a:p>
          <a:p>
            <a:r>
              <a:rPr lang="de-DE" dirty="0"/>
              <a:t>Das Präteritum</a:t>
            </a:r>
          </a:p>
        </p:txBody>
      </p:sp>
      <p:sp>
        <p:nvSpPr>
          <p:cNvPr id="3" name="Fußzeilenplatzhalter 3">
            <a:extLst>
              <a:ext uri="{FF2B5EF4-FFF2-40B4-BE49-F238E27FC236}">
                <a16:creationId xmlns:a16="http://schemas.microsoft.com/office/drawing/2014/main" id="{983FBFE8-136D-4E11-A7A3-33E5975EEEBF}"/>
              </a:ext>
            </a:extLst>
          </p:cNvPr>
          <p:cNvSpPr>
            <a:spLocks noGrp="1"/>
          </p:cNvSpPr>
          <p:nvPr/>
        </p:nvSpPr>
        <p:spPr>
          <a:xfrm>
            <a:off x="0" y="6462713"/>
            <a:ext cx="35224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Landesbildungsserver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10368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ebbleVTI">
  <a:themeElements>
    <a:clrScheme name="AnalogousFromLightSeedRightStep">
      <a:dk1>
        <a:srgbClr val="000000"/>
      </a:dk1>
      <a:lt1>
        <a:srgbClr val="FFFFFF"/>
      </a:lt1>
      <a:dk2>
        <a:srgbClr val="243341"/>
      </a:dk2>
      <a:lt2>
        <a:srgbClr val="E2E3E8"/>
      </a:lt2>
      <a:accent1>
        <a:srgbClr val="B4A063"/>
      </a:accent1>
      <a:accent2>
        <a:srgbClr val="98A750"/>
      </a:accent2>
      <a:accent3>
        <a:srgbClr val="82AC65"/>
      </a:accent3>
      <a:accent4>
        <a:srgbClr val="56B357"/>
      </a:accent4>
      <a:accent5>
        <a:srgbClr val="5EB081"/>
      </a:accent5>
      <a:accent6>
        <a:srgbClr val="54AFA1"/>
      </a:accent6>
      <a:hlink>
        <a:srgbClr val="697AAE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1834</Words>
  <Application>Microsoft Office PowerPoint</Application>
  <PresentationFormat>Breitbild</PresentationFormat>
  <Paragraphs>271</Paragraphs>
  <Slides>24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0" baseType="lpstr">
      <vt:lpstr>Arial</vt:lpstr>
      <vt:lpstr>Avenir Next LT Pro</vt:lpstr>
      <vt:lpstr>Avenir Next LT Pro Light</vt:lpstr>
      <vt:lpstr>Calibri</vt:lpstr>
      <vt:lpstr>Sitka Subheading</vt:lpstr>
      <vt:lpstr>PebbleVTI</vt:lpstr>
      <vt:lpstr>Das Verb (2)</vt:lpstr>
      <vt:lpstr>Die Tempora (Zeitformen) des Verbs</vt:lpstr>
      <vt:lpstr>Das Präsens</vt:lpstr>
      <vt:lpstr>Das Präsens</vt:lpstr>
      <vt:lpstr>Das Präsens</vt:lpstr>
      <vt:lpstr>Das Präsens</vt:lpstr>
      <vt:lpstr>Die Zeitformen der Vergangenheit</vt:lpstr>
      <vt:lpstr>Die Zeitformen der Vergangenheit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Das Futur</vt:lpstr>
      <vt:lpstr>PowerPoint-Präsentation</vt:lpstr>
      <vt:lpstr>PowerPoint-Präsentation</vt:lpstr>
      <vt:lpstr>Tempusgefüge</vt:lpstr>
      <vt:lpstr>Übung zum Tempusgefüge Ein Gedicht von Bruno Horst Bull</vt:lpstr>
      <vt:lpstr>Übung zum Tempusgefüge Ein Gedicht von Bruno Horst Bull</vt:lpstr>
      <vt:lpstr>Übung zum Tempusgefüge Ein Gedicht von Bruno Horst Bull</vt:lpstr>
      <vt:lpstr>Übung zum Tempusgefüge Ein Gedicht von Bruno Horst Bull</vt:lpstr>
      <vt:lpstr>Übung zum Tempusgefüge Ein Gedicht von Bruno Horst Bull</vt:lpstr>
      <vt:lpstr>Übung zum Tempusgefüge Ein Gedicht von Bruno Horst Bull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Verb (2)</dc:title>
  <dc:creator>Blennemann</dc:creator>
  <cp:lastModifiedBy>Blennemann</cp:lastModifiedBy>
  <cp:revision>12</cp:revision>
  <dcterms:created xsi:type="dcterms:W3CDTF">2020-11-10T13:19:03Z</dcterms:created>
  <dcterms:modified xsi:type="dcterms:W3CDTF">2020-11-10T16:54:30Z</dcterms:modified>
</cp:coreProperties>
</file>