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6" r:id="rId9"/>
    <p:sldId id="267" r:id="rId10"/>
    <p:sldId id="262" r:id="rId11"/>
    <p:sldId id="263" r:id="rId12"/>
    <p:sldId id="264" r:id="rId13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874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783DB-7C95-4163-9BD2-706D1A8C6B7C}" type="datetimeFigureOut">
              <a:rPr lang="de-DE" smtClean="0"/>
              <a:t>10.10.2020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D2A3B-DA61-4560-A4FA-16302EFB02B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377845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783DB-7C95-4163-9BD2-706D1A8C6B7C}" type="datetimeFigureOut">
              <a:rPr lang="de-DE" smtClean="0"/>
              <a:t>10.10.2020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D2A3B-DA61-4560-A4FA-16302EFB02B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94468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783DB-7C95-4163-9BD2-706D1A8C6B7C}" type="datetimeFigureOut">
              <a:rPr lang="de-DE" smtClean="0"/>
              <a:t>10.10.2020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D2A3B-DA61-4560-A4FA-16302EFB02B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54682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783DB-7C95-4163-9BD2-706D1A8C6B7C}" type="datetimeFigureOut">
              <a:rPr lang="de-DE" smtClean="0"/>
              <a:t>10.10.2020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D2A3B-DA61-4560-A4FA-16302EFB02B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54083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783DB-7C95-4163-9BD2-706D1A8C6B7C}" type="datetimeFigureOut">
              <a:rPr lang="de-DE" smtClean="0"/>
              <a:t>10.10.2020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D2A3B-DA61-4560-A4FA-16302EFB02B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07944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783DB-7C95-4163-9BD2-706D1A8C6B7C}" type="datetimeFigureOut">
              <a:rPr lang="de-DE" smtClean="0"/>
              <a:t>10.10.2020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D2A3B-DA61-4560-A4FA-16302EFB02B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280016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783DB-7C95-4163-9BD2-706D1A8C6B7C}" type="datetimeFigureOut">
              <a:rPr lang="de-DE" smtClean="0"/>
              <a:t>10.10.2020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D2A3B-DA61-4560-A4FA-16302EFB02B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582760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783DB-7C95-4163-9BD2-706D1A8C6B7C}" type="datetimeFigureOut">
              <a:rPr lang="de-DE" smtClean="0"/>
              <a:t>10.10.2020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D2A3B-DA61-4560-A4FA-16302EFB02B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218214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783DB-7C95-4163-9BD2-706D1A8C6B7C}" type="datetimeFigureOut">
              <a:rPr lang="de-DE" smtClean="0"/>
              <a:t>10.10.2020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D2A3B-DA61-4560-A4FA-16302EFB02B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584662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783DB-7C95-4163-9BD2-706D1A8C6B7C}" type="datetimeFigureOut">
              <a:rPr lang="de-DE" smtClean="0"/>
              <a:t>10.10.2020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D2A3B-DA61-4560-A4FA-16302EFB02B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908513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783DB-7C95-4163-9BD2-706D1A8C6B7C}" type="datetimeFigureOut">
              <a:rPr lang="de-DE" smtClean="0"/>
              <a:t>10.10.2020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D2A3B-DA61-4560-A4FA-16302EFB02B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06831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C783DB-7C95-4163-9BD2-706D1A8C6B7C}" type="datetimeFigureOut">
              <a:rPr lang="de-DE" smtClean="0"/>
              <a:t>10.10.2020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BD2A3B-DA61-4560-A4FA-16302EFB02B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63394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55576" y="764704"/>
            <a:ext cx="7772400" cy="1470025"/>
          </a:xfrm>
        </p:spPr>
        <p:txBody>
          <a:bodyPr/>
          <a:lstStyle/>
          <a:p>
            <a:r>
              <a:rPr lang="de-DE" dirty="0" smtClean="0"/>
              <a:t>Einen Interpretationsaufsatz zu einer Parabel verfassen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 dirty="0"/>
          </a:p>
        </p:txBody>
      </p:sp>
      <p:pic>
        <p:nvPicPr>
          <p:cNvPr id="2050" name="Picture 2" descr="C:\Users\Blennemann\AppData\Local\Microsoft\Windows\INetCache\IE\9VS54O2X\M._Klein's_hands,_writing._Wellcome_L0018664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1577" y="3212976"/>
            <a:ext cx="3657600" cy="2694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78429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395536" y="260648"/>
            <a:ext cx="8280920" cy="64633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DE" sz="3600" dirty="0" smtClean="0"/>
              <a:t>Der Schreibprozess</a:t>
            </a:r>
            <a:endParaRPr lang="de-DE" sz="3600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4025" y="2243138"/>
            <a:ext cx="5695950" cy="2371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feld 3"/>
          <p:cNvSpPr txBox="1"/>
          <p:nvPr/>
        </p:nvSpPr>
        <p:spPr>
          <a:xfrm>
            <a:off x="1786360" y="2492896"/>
            <a:ext cx="9721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7200" dirty="0" smtClean="0">
                <a:sym typeface="Wingdings"/>
              </a:rPr>
              <a:t></a:t>
            </a:r>
            <a:endParaRPr lang="de-DE" sz="7200" dirty="0"/>
          </a:p>
        </p:txBody>
      </p:sp>
      <p:sp>
        <p:nvSpPr>
          <p:cNvPr id="5" name="Ellipse 4"/>
          <p:cNvSpPr/>
          <p:nvPr/>
        </p:nvSpPr>
        <p:spPr>
          <a:xfrm>
            <a:off x="5076056" y="1880828"/>
            <a:ext cx="1313288" cy="3096344"/>
          </a:xfrm>
          <a:prstGeom prst="ellipse">
            <a:avLst/>
          </a:prstGeom>
          <a:noFill/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>
          <a:xfrm>
            <a:off x="1115616" y="6356350"/>
            <a:ext cx="6696744" cy="365125"/>
          </a:xfrm>
        </p:spPr>
        <p:txBody>
          <a:bodyPr/>
          <a:lstStyle/>
          <a:p>
            <a:r>
              <a:rPr lang="de-DE" dirty="0" smtClean="0"/>
              <a:t>Landesbildungsserver Baden-Württemberg, Fachredaktion Deutsch, www.deutsch-bw.de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09813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de-DE" dirty="0" smtClean="0"/>
              <a:t>Vorgehensweise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95536" y="1772816"/>
            <a:ext cx="8229600" cy="312494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de-DE" sz="2800" b="1" dirty="0" smtClean="0"/>
              <a:t>Text überarbeiten</a:t>
            </a:r>
          </a:p>
          <a:p>
            <a:pPr marL="0" indent="0" algn="ctr">
              <a:buNone/>
            </a:pPr>
            <a:endParaRPr lang="de-DE" sz="2800" b="1" dirty="0" smtClean="0"/>
          </a:p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endParaRPr lang="de-DE" dirty="0" smtClean="0"/>
          </a:p>
          <a:p>
            <a:pPr marL="514350" indent="-514350">
              <a:buFont typeface="+mj-lt"/>
              <a:buAutoNum type="arabicPeriod"/>
            </a:pPr>
            <a:endParaRPr lang="de-DE" dirty="0"/>
          </a:p>
        </p:txBody>
      </p:sp>
      <p:sp>
        <p:nvSpPr>
          <p:cNvPr id="4" name="Pfeil nach unten 3"/>
          <p:cNvSpPr/>
          <p:nvPr/>
        </p:nvSpPr>
        <p:spPr>
          <a:xfrm>
            <a:off x="4256177" y="2276872"/>
            <a:ext cx="648072" cy="9361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1835696" y="3356992"/>
            <a:ext cx="568863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b="1" u="sng" dirty="0" smtClean="0"/>
              <a:t>Checkliste zur Überarbeitung</a:t>
            </a:r>
            <a:r>
              <a:rPr lang="de-DE" dirty="0" smtClean="0"/>
              <a:t>:</a:t>
            </a:r>
            <a:br>
              <a:rPr lang="de-DE" dirty="0" smtClean="0"/>
            </a:br>
            <a:endParaRPr lang="de-D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Ist der Interpretationsaufsatz insgesamt schlüssig?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Ist er fachlich solide?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Ist er deutlich und abwechslungsreich formuliert?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/>
              <a:t>Ist er formal korrekt?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e</a:t>
            </a:r>
            <a:r>
              <a:rPr lang="de-DE" dirty="0" smtClean="0"/>
              <a:t>tc.</a:t>
            </a:r>
            <a:br>
              <a:rPr lang="de-DE" dirty="0" smtClean="0"/>
            </a:br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1411861" y="6309320"/>
            <a:ext cx="6336704" cy="365125"/>
          </a:xfrm>
        </p:spPr>
        <p:txBody>
          <a:bodyPr/>
          <a:lstStyle/>
          <a:p>
            <a:r>
              <a:rPr lang="de-DE" dirty="0" smtClean="0"/>
              <a:t>Landesbildungsserver Baden-Württemberg, Fachredaktion Deutsch, www.deutsch-bw.de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8704798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www.deutsch-bw.de</a:t>
            </a:r>
            <a:endParaRPr lang="de-DE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988" y="1533525"/>
            <a:ext cx="8582025" cy="379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16053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395536" y="260648"/>
            <a:ext cx="8280920" cy="64633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DE" sz="3600" dirty="0" smtClean="0"/>
              <a:t>Der Schreibprozess</a:t>
            </a:r>
            <a:endParaRPr lang="de-DE" sz="3600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4025" y="2243138"/>
            <a:ext cx="5695950" cy="2371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Pfeil nach unten 2"/>
          <p:cNvSpPr/>
          <p:nvPr/>
        </p:nvSpPr>
        <p:spPr>
          <a:xfrm>
            <a:off x="2051720" y="1556792"/>
            <a:ext cx="432048" cy="1152128"/>
          </a:xfrm>
          <a:prstGeom prst="downArrow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Textfeld 3"/>
          <p:cNvSpPr txBox="1"/>
          <p:nvPr/>
        </p:nvSpPr>
        <p:spPr>
          <a:xfrm>
            <a:off x="1786360" y="2492896"/>
            <a:ext cx="9721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7200" dirty="0" smtClean="0">
                <a:sym typeface="Wingdings"/>
              </a:rPr>
              <a:t></a:t>
            </a:r>
            <a:endParaRPr lang="de-DE" sz="7200" dirty="0"/>
          </a:p>
        </p:txBody>
      </p:sp>
      <p:sp>
        <p:nvSpPr>
          <p:cNvPr id="5" name="Ellipse 4"/>
          <p:cNvSpPr/>
          <p:nvPr/>
        </p:nvSpPr>
        <p:spPr>
          <a:xfrm>
            <a:off x="2754656" y="1880828"/>
            <a:ext cx="1313288" cy="3096344"/>
          </a:xfrm>
          <a:prstGeom prst="ellipse">
            <a:avLst/>
          </a:prstGeom>
          <a:noFill/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1331640" y="6356350"/>
            <a:ext cx="6408712" cy="365125"/>
          </a:xfrm>
        </p:spPr>
        <p:txBody>
          <a:bodyPr/>
          <a:lstStyle/>
          <a:p>
            <a:r>
              <a:rPr lang="de-DE" dirty="0" smtClean="0"/>
              <a:t>Landesbildungsserver Baden-Württemberg, Fachredaktion Deutsch, www.deutsch-bw.de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548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de-DE" dirty="0" smtClean="0"/>
              <a:t>Vorgehensweise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773016"/>
          </a:xfrm>
        </p:spPr>
        <p:txBody>
          <a:bodyPr/>
          <a:lstStyle/>
          <a:p>
            <a:pPr marL="0" indent="0">
              <a:buNone/>
              <a:tabLst>
                <a:tab pos="2330450" algn="l"/>
              </a:tabLst>
            </a:pPr>
            <a:r>
              <a:rPr lang="de-DE" sz="2400" b="1" dirty="0" smtClean="0"/>
              <a:t>Gliederung erstellen</a:t>
            </a:r>
          </a:p>
          <a:p>
            <a:pPr marL="514350" indent="-514350">
              <a:buFont typeface="+mj-lt"/>
              <a:buAutoNum type="arabicPeriod"/>
              <a:tabLst>
                <a:tab pos="2330450" algn="l"/>
              </a:tabLst>
            </a:pPr>
            <a:endParaRPr lang="de-DE" sz="2400" dirty="0" smtClean="0"/>
          </a:p>
          <a:p>
            <a:pPr marL="514350" indent="-514350">
              <a:buFont typeface="+mj-lt"/>
              <a:buAutoNum type="arabicPeriod"/>
            </a:pPr>
            <a:endParaRPr lang="de-DE" sz="2800" dirty="0" smtClean="0"/>
          </a:p>
          <a:p>
            <a:pPr marL="514350" indent="-514350">
              <a:buFont typeface="+mj-lt"/>
              <a:buAutoNum type="arabicPeriod"/>
            </a:pPr>
            <a:endParaRPr lang="de-DE" sz="2800" b="1" dirty="0" smtClean="0"/>
          </a:p>
          <a:p>
            <a:pPr marL="514350" indent="-514350">
              <a:buFont typeface="+mj-lt"/>
              <a:buAutoNum type="arabicPeriod"/>
            </a:pPr>
            <a:endParaRPr lang="de-DE" dirty="0" smtClean="0"/>
          </a:p>
          <a:p>
            <a:pPr marL="0" indent="0">
              <a:buNone/>
            </a:pPr>
            <a:endParaRPr lang="de-DE" dirty="0" smtClean="0"/>
          </a:p>
          <a:p>
            <a:pPr marL="514350" indent="-514350">
              <a:buFont typeface="+mj-lt"/>
              <a:buAutoNum type="arabicPeriod"/>
            </a:pPr>
            <a:endParaRPr lang="de-DE" dirty="0"/>
          </a:p>
        </p:txBody>
      </p:sp>
      <p:sp>
        <p:nvSpPr>
          <p:cNvPr id="4" name="Textfeld 3"/>
          <p:cNvSpPr txBox="1"/>
          <p:nvPr/>
        </p:nvSpPr>
        <p:spPr>
          <a:xfrm>
            <a:off x="3348372" y="1628800"/>
            <a:ext cx="4824536" cy="406265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DE" b="1" dirty="0" smtClean="0"/>
              <a:t>Gliederung</a:t>
            </a:r>
          </a:p>
          <a:p>
            <a:pPr marL="539750" indent="-342900">
              <a:buFont typeface="+mj-lt"/>
              <a:buAutoNum type="arabicPeriod"/>
            </a:pPr>
            <a:r>
              <a:rPr lang="de-DE" sz="2000" dirty="0" smtClean="0"/>
              <a:t>Hinführung (Thema) + Basissatz </a:t>
            </a:r>
            <a:br>
              <a:rPr lang="de-DE" sz="2000" dirty="0" smtClean="0"/>
            </a:br>
            <a:endParaRPr lang="de-DE" sz="2000" dirty="0" smtClean="0"/>
          </a:p>
          <a:p>
            <a:pPr marL="539750" indent="-342900">
              <a:buFont typeface="+mj-lt"/>
              <a:buAutoNum type="arabicPeriod"/>
            </a:pPr>
            <a:r>
              <a:rPr lang="de-DE" sz="2000" dirty="0" smtClean="0"/>
              <a:t>Inhaltszusammenfassung </a:t>
            </a:r>
          </a:p>
          <a:p>
            <a:pPr marL="539750" indent="-342900">
              <a:buFont typeface="+mj-lt"/>
              <a:buAutoNum type="arabicPeriod"/>
            </a:pPr>
            <a:r>
              <a:rPr lang="de-DE" sz="2000" b="1" dirty="0" smtClean="0"/>
              <a:t>Deutungsthese</a:t>
            </a:r>
          </a:p>
          <a:p>
            <a:pPr marL="539750" indent="-342900">
              <a:buFont typeface="+mj-lt"/>
              <a:buAutoNum type="arabicPeriod" startAt="4"/>
            </a:pPr>
            <a:r>
              <a:rPr lang="de-DE" sz="2000" b="1" dirty="0" smtClean="0"/>
              <a:t>Inhaltliche Interpretation gestützt durch sprachliche Analyse </a:t>
            </a:r>
          </a:p>
          <a:p>
            <a:pPr marL="539750" indent="-342900">
              <a:buFont typeface="+mj-lt"/>
              <a:buAutoNum type="arabicPeriod" startAt="4"/>
            </a:pPr>
            <a:r>
              <a:rPr lang="de-DE" sz="2000" dirty="0" smtClean="0"/>
              <a:t>Fazit (Rückbezug Deutungsthese)</a:t>
            </a:r>
            <a:br>
              <a:rPr lang="de-DE" sz="2000" dirty="0" smtClean="0"/>
            </a:br>
            <a:endParaRPr lang="de-DE" sz="2000" dirty="0" smtClean="0"/>
          </a:p>
          <a:p>
            <a:pPr marL="539750" indent="-342900">
              <a:buFont typeface="+mj-lt"/>
              <a:buAutoNum type="arabicPeriod" startAt="4"/>
            </a:pPr>
            <a:r>
              <a:rPr lang="de-DE" sz="2000" dirty="0" smtClean="0"/>
              <a:t>Schluss (These abrunden, eigenes Urteil differenzieren, eigener / persönlicher Zugang zum Thema sollte deutlich werden</a:t>
            </a:r>
            <a:endParaRPr lang="de-DE" sz="2000" dirty="0"/>
          </a:p>
        </p:txBody>
      </p:sp>
      <p:cxnSp>
        <p:nvCxnSpPr>
          <p:cNvPr id="8" name="Gerade Verbindung 7"/>
          <p:cNvCxnSpPr/>
          <p:nvPr/>
        </p:nvCxnSpPr>
        <p:spPr>
          <a:xfrm>
            <a:off x="3600400" y="2420888"/>
            <a:ext cx="4320480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0" name="Gerade Verbindung 9"/>
          <p:cNvCxnSpPr/>
          <p:nvPr/>
        </p:nvCxnSpPr>
        <p:spPr>
          <a:xfrm>
            <a:off x="3600400" y="4221088"/>
            <a:ext cx="4320480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>
          <a:xfrm>
            <a:off x="1115616" y="6356350"/>
            <a:ext cx="7057292" cy="365125"/>
          </a:xfrm>
        </p:spPr>
        <p:txBody>
          <a:bodyPr/>
          <a:lstStyle/>
          <a:p>
            <a:r>
              <a:rPr lang="de-DE" dirty="0" smtClean="0"/>
              <a:t>Landesbildungsserver Baden-Württemberg, Fachredaktion Deutsch, www.deutsch-bw.de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3673841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Überprüfungsmöglichkeit:</a:t>
            </a: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Landesbildungsserver Baden-Württemberg, Fachredaktion Deutsch, www.deutsch-bw.de</a:t>
            </a:r>
            <a:endParaRPr lang="de-DE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788" y="157163"/>
            <a:ext cx="8734425" cy="654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36388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395536" y="260648"/>
            <a:ext cx="8280920" cy="64633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DE" sz="3600" dirty="0" smtClean="0"/>
              <a:t>Der Schreibprozess</a:t>
            </a:r>
            <a:endParaRPr lang="de-DE" sz="3600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4025" y="2243138"/>
            <a:ext cx="5695950" cy="2371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feld 3"/>
          <p:cNvSpPr txBox="1"/>
          <p:nvPr/>
        </p:nvSpPr>
        <p:spPr>
          <a:xfrm>
            <a:off x="1786360" y="2492896"/>
            <a:ext cx="9721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7200" dirty="0" smtClean="0">
                <a:sym typeface="Wingdings"/>
              </a:rPr>
              <a:t></a:t>
            </a:r>
            <a:endParaRPr lang="de-DE" sz="7200" dirty="0"/>
          </a:p>
        </p:txBody>
      </p:sp>
      <p:sp>
        <p:nvSpPr>
          <p:cNvPr id="5" name="Ellipse 4"/>
          <p:cNvSpPr/>
          <p:nvPr/>
        </p:nvSpPr>
        <p:spPr>
          <a:xfrm>
            <a:off x="3915356" y="1945758"/>
            <a:ext cx="1313288" cy="3096344"/>
          </a:xfrm>
          <a:prstGeom prst="ellipse">
            <a:avLst/>
          </a:prstGeom>
          <a:noFill/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>
          <a:xfrm>
            <a:off x="1187624" y="6356350"/>
            <a:ext cx="6624736" cy="365125"/>
          </a:xfrm>
        </p:spPr>
        <p:txBody>
          <a:bodyPr/>
          <a:lstStyle/>
          <a:p>
            <a:r>
              <a:rPr lang="de-DE" dirty="0" smtClean="0"/>
              <a:t>Landesbildungsserver Baden-Württemberg, Fachredaktion Deutsch, www.deutsch-bw.de</a:t>
            </a:r>
            <a:endParaRPr lang="de-DE" dirty="0"/>
          </a:p>
        </p:txBody>
      </p:sp>
      <p:sp>
        <p:nvSpPr>
          <p:cNvPr id="6" name="Textfeld 5"/>
          <p:cNvSpPr txBox="1"/>
          <p:nvPr/>
        </p:nvSpPr>
        <p:spPr>
          <a:xfrm>
            <a:off x="1331640" y="5157192"/>
            <a:ext cx="65527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/>
              <a:t>Die folgenden Folien bieten Formulierungshilfen, um sie sinnvoll beim Schreiben einsetzen zu können, sollte man sich die entsprechenden Folien (jeweils 2 pro Seite) ausdrucken.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61701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de-DE" dirty="0" smtClean="0"/>
              <a:t>Formulierungshilfen (1)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5112568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endParaRPr lang="de-DE" dirty="0" smtClean="0"/>
          </a:p>
          <a:p>
            <a:pPr marL="0" indent="0">
              <a:buNone/>
            </a:pPr>
            <a:r>
              <a:rPr lang="de-DE" sz="6700" b="1" dirty="0">
                <a:solidFill>
                  <a:schemeClr val="accent3">
                    <a:lumMod val="75000"/>
                  </a:schemeClr>
                </a:solidFill>
              </a:rPr>
              <a:t>FÜR DIE EINLEITUNG </a:t>
            </a:r>
            <a:endParaRPr lang="de-DE" sz="6700" dirty="0">
              <a:solidFill>
                <a:schemeClr val="accent3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de-DE" sz="5100" dirty="0"/>
              <a:t>Die </a:t>
            </a:r>
            <a:r>
              <a:rPr lang="de-DE" sz="5100" b="1" dirty="0"/>
              <a:t>Hinführung</a:t>
            </a:r>
            <a:r>
              <a:rPr lang="de-DE" sz="5100" dirty="0"/>
              <a:t> führt zum Thema hin. Es schließt sich der sogenannte </a:t>
            </a:r>
            <a:r>
              <a:rPr lang="de-DE" sz="5100" b="1" dirty="0"/>
              <a:t>Basissatz</a:t>
            </a:r>
            <a:r>
              <a:rPr lang="de-DE" sz="5100" dirty="0"/>
              <a:t> an; dieser muss mit der Hinführung verknüpft sein. Die Beispiele in Klammern beziehen sich auf Brechts Parabel „Herrn K.s Lieblingstier“.</a:t>
            </a:r>
          </a:p>
          <a:p>
            <a:r>
              <a:rPr lang="de-DE" sz="5100" i="1" dirty="0"/>
              <a:t>Jeder hat (ein Lieblingstier)… / Es gibt viele Eigenschaften, die wir (an Elefanten/an unserem Gegenüber) schätzen… / Wenn man darüber nachdenkt, was man an seinem Gegenüber schätzt, so …</a:t>
            </a:r>
            <a:endParaRPr lang="de-DE" sz="5100" dirty="0"/>
          </a:p>
          <a:p>
            <a:r>
              <a:rPr lang="de-DE" sz="5100" i="1" dirty="0"/>
              <a:t>…mit dieser Thematik beschäftigt sich die Parabel/Kurzgeschichte/Anekdote/Fabel... </a:t>
            </a:r>
            <a:r>
              <a:rPr lang="de-DE" sz="5100" dirty="0"/>
              <a:t>(Titel) </a:t>
            </a:r>
            <a:r>
              <a:rPr lang="de-DE" sz="5100" i="1" dirty="0"/>
              <a:t>von </a:t>
            </a:r>
            <a:r>
              <a:rPr lang="de-DE" sz="5100" dirty="0"/>
              <a:t>... (Autor) </a:t>
            </a:r>
            <a:r>
              <a:rPr lang="de-DE" sz="5100" i="1" dirty="0"/>
              <a:t>erschienen/entstanden </a:t>
            </a:r>
            <a:r>
              <a:rPr lang="de-DE" sz="5100" dirty="0"/>
              <a:t>... </a:t>
            </a:r>
          </a:p>
          <a:p>
            <a:pPr marL="0" indent="0">
              <a:buNone/>
            </a:pPr>
            <a:r>
              <a:rPr lang="de-DE" sz="6000" b="1" dirty="0">
                <a:solidFill>
                  <a:schemeClr val="accent3">
                    <a:lumMod val="75000"/>
                  </a:schemeClr>
                </a:solidFill>
              </a:rPr>
              <a:t>FÜR DIE </a:t>
            </a:r>
            <a:r>
              <a:rPr lang="de-DE" sz="6000" b="1" dirty="0" smtClean="0">
                <a:solidFill>
                  <a:schemeClr val="accent3">
                    <a:lumMod val="75000"/>
                  </a:schemeClr>
                </a:solidFill>
              </a:rPr>
              <a:t>INHALTSANGABE</a:t>
            </a:r>
            <a:endParaRPr lang="de-DE" sz="6000" dirty="0">
              <a:solidFill>
                <a:schemeClr val="accent3">
                  <a:lumMod val="75000"/>
                </a:schemeClr>
              </a:solidFill>
            </a:endParaRPr>
          </a:p>
          <a:p>
            <a:r>
              <a:rPr lang="de-DE" sz="5100" i="1" dirty="0"/>
              <a:t>In der Parabel/Kurzgeschichte/Anekdote/Fabel geht es um…</a:t>
            </a:r>
            <a:endParaRPr lang="de-DE" sz="5100" dirty="0"/>
          </a:p>
          <a:p>
            <a:r>
              <a:rPr lang="de-DE" sz="5100" i="1" dirty="0"/>
              <a:t>Die Parabel/Kurzgeschichte/Anekdote/Fabel handelt von</a:t>
            </a:r>
            <a:r>
              <a:rPr lang="de-DE" sz="5100" i="1" dirty="0" smtClean="0"/>
              <a:t>…</a:t>
            </a:r>
          </a:p>
          <a:p>
            <a:pPr marL="0" indent="0">
              <a:buNone/>
            </a:pPr>
            <a:r>
              <a:rPr lang="de-DE" sz="6000" b="1" dirty="0">
                <a:solidFill>
                  <a:schemeClr val="accent3">
                    <a:lumMod val="75000"/>
                  </a:schemeClr>
                </a:solidFill>
              </a:rPr>
              <a:t>FÜR DIE DEUTUNGSTHESE</a:t>
            </a:r>
          </a:p>
          <a:p>
            <a:pPr lvl="0"/>
            <a:r>
              <a:rPr lang="de-DE" sz="5000" i="1" dirty="0" smtClean="0"/>
              <a:t>In </a:t>
            </a:r>
            <a:r>
              <a:rPr lang="de-DE" sz="5000" i="1" dirty="0"/>
              <a:t>der Parabel/Kurzgeschichte/Anekdote/Fabel wird durch … dargestellt, wie…</a:t>
            </a:r>
          </a:p>
          <a:p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1187624" y="6356350"/>
            <a:ext cx="6552728" cy="365125"/>
          </a:xfrm>
        </p:spPr>
        <p:txBody>
          <a:bodyPr/>
          <a:lstStyle/>
          <a:p>
            <a:r>
              <a:rPr lang="de-DE" dirty="0" smtClean="0"/>
              <a:t>Landesbildungsserver Baden-Württemberg, Fachredaktion Deutsch, www.deutsch-bw.de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9909972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de-DE" dirty="0" smtClean="0"/>
              <a:t>Formulierungshilfen (2)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968552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de-DE" sz="4300" b="1" dirty="0">
                <a:solidFill>
                  <a:schemeClr val="accent3">
                    <a:lumMod val="75000"/>
                  </a:schemeClr>
                </a:solidFill>
              </a:rPr>
              <a:t>FÜR DEN HAUPTTEIL </a:t>
            </a:r>
            <a:r>
              <a:rPr lang="de-DE" sz="4300" b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endParaRPr lang="de-DE" sz="4300" b="1" dirty="0">
              <a:solidFill>
                <a:schemeClr val="accent3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de-DE" b="1" dirty="0"/>
              <a:t>Gliederung: </a:t>
            </a:r>
            <a:endParaRPr lang="de-DE" dirty="0"/>
          </a:p>
          <a:p>
            <a:r>
              <a:rPr lang="de-DE" i="1" dirty="0"/>
              <a:t>Die Parabel lässt sich in Anzahl Abschnitte gliedern. Der 1. Abschnitt (Z. 1 </a:t>
            </a:r>
            <a:r>
              <a:rPr lang="de-DE" i="1" dirty="0" smtClean="0"/>
              <a:t>-…) </a:t>
            </a:r>
            <a:r>
              <a:rPr lang="de-DE" i="1" dirty="0"/>
              <a:t>handelt von ..</a:t>
            </a:r>
            <a:r>
              <a:rPr lang="de-DE" dirty="0"/>
              <a:t>. (Inhalt). </a:t>
            </a:r>
            <a:r>
              <a:rPr lang="de-DE" i="1" dirty="0"/>
              <a:t>Darauf folgt </a:t>
            </a:r>
            <a:r>
              <a:rPr lang="de-DE" dirty="0"/>
              <a:t>(Z. </a:t>
            </a:r>
            <a:r>
              <a:rPr lang="de-DE" dirty="0" smtClean="0"/>
              <a:t>… </a:t>
            </a:r>
            <a:r>
              <a:rPr lang="de-DE" dirty="0"/>
              <a:t>- </a:t>
            </a:r>
            <a:r>
              <a:rPr lang="de-DE" dirty="0" smtClean="0"/>
              <a:t>…) </a:t>
            </a:r>
            <a:r>
              <a:rPr lang="de-DE" dirty="0"/>
              <a:t>... (</a:t>
            </a:r>
            <a:r>
              <a:rPr lang="de-DE" i="1" dirty="0"/>
              <a:t>Inhalt</a:t>
            </a:r>
            <a:r>
              <a:rPr lang="de-DE" dirty="0"/>
              <a:t>). </a:t>
            </a:r>
            <a:r>
              <a:rPr lang="de-DE" i="1" dirty="0"/>
              <a:t>Am Ende der Parabel </a:t>
            </a:r>
            <a:r>
              <a:rPr lang="de-DE" dirty="0" smtClean="0"/>
              <a:t>(ab Z</a:t>
            </a:r>
            <a:r>
              <a:rPr lang="de-DE" dirty="0"/>
              <a:t>. </a:t>
            </a:r>
            <a:r>
              <a:rPr lang="de-DE" dirty="0" smtClean="0"/>
              <a:t>…</a:t>
            </a:r>
            <a:r>
              <a:rPr lang="de-DE" i="1" dirty="0" smtClean="0"/>
              <a:t>) </a:t>
            </a:r>
            <a:r>
              <a:rPr lang="de-DE" i="1" dirty="0"/>
              <a:t>geht es um/wird geschildert/erzählt... </a:t>
            </a:r>
            <a:r>
              <a:rPr lang="de-DE" dirty="0"/>
              <a:t>(</a:t>
            </a:r>
            <a:r>
              <a:rPr lang="de-DE" i="1" dirty="0"/>
              <a:t>Inhalt</a:t>
            </a:r>
            <a:r>
              <a:rPr lang="de-DE" dirty="0"/>
              <a:t>).</a:t>
            </a:r>
          </a:p>
          <a:p>
            <a:r>
              <a:rPr lang="de-DE" i="1" dirty="0"/>
              <a:t>Der knappe einleitende Abschnitt verdeutlicht… </a:t>
            </a:r>
            <a:r>
              <a:rPr lang="de-DE" dirty="0"/>
              <a:t> </a:t>
            </a:r>
          </a:p>
          <a:p>
            <a:pPr marL="0" indent="0">
              <a:buNone/>
            </a:pPr>
            <a:r>
              <a:rPr lang="de-DE" dirty="0"/>
              <a:t>Nach Möglichkeit, die Aufbauidee erfassen und Fachbegriffe verwenden wie </a:t>
            </a:r>
            <a:r>
              <a:rPr lang="de-DE" i="1" dirty="0"/>
              <a:t>knappe expositorische Einleitung</a:t>
            </a:r>
            <a:r>
              <a:rPr lang="de-DE" dirty="0"/>
              <a:t>, </a:t>
            </a:r>
            <a:r>
              <a:rPr lang="de-DE" i="1" dirty="0"/>
              <a:t>abrupter Beginn</a:t>
            </a:r>
            <a:r>
              <a:rPr lang="de-DE" dirty="0"/>
              <a:t>, </a:t>
            </a:r>
            <a:r>
              <a:rPr lang="de-DE" i="1" dirty="0"/>
              <a:t>deskriptive Absätze</a:t>
            </a:r>
            <a:r>
              <a:rPr lang="de-DE" dirty="0"/>
              <a:t>, unterbrochen von </a:t>
            </a:r>
            <a:r>
              <a:rPr lang="de-DE" i="1" dirty="0"/>
              <a:t>rhetorischen Fragen,</a:t>
            </a:r>
            <a:r>
              <a:rPr lang="de-DE" dirty="0"/>
              <a:t> </a:t>
            </a:r>
            <a:r>
              <a:rPr lang="de-DE" i="1" dirty="0"/>
              <a:t>offener Schluss</a:t>
            </a:r>
            <a:r>
              <a:rPr lang="de-DE" dirty="0"/>
              <a:t>, auch </a:t>
            </a:r>
            <a:r>
              <a:rPr lang="de-DE" i="1" dirty="0"/>
              <a:t>Klimax</a:t>
            </a:r>
            <a:r>
              <a:rPr lang="de-DE" dirty="0"/>
              <a:t>, </a:t>
            </a:r>
            <a:r>
              <a:rPr lang="de-DE" i="1" dirty="0"/>
              <a:t>Spannungssteigerung</a:t>
            </a:r>
            <a:r>
              <a:rPr lang="de-DE" dirty="0"/>
              <a:t>, </a:t>
            </a:r>
            <a:r>
              <a:rPr lang="de-DE" i="1" dirty="0"/>
              <a:t>steigende Handlung</a:t>
            </a:r>
            <a:r>
              <a:rPr lang="de-DE" dirty="0"/>
              <a:t>, </a:t>
            </a:r>
            <a:r>
              <a:rPr lang="de-DE" i="1" dirty="0"/>
              <a:t>Pointe</a:t>
            </a:r>
            <a:r>
              <a:rPr lang="de-DE" dirty="0"/>
              <a:t>, </a:t>
            </a:r>
            <a:r>
              <a:rPr lang="de-DE" i="1" dirty="0"/>
              <a:t>Moral</a:t>
            </a:r>
            <a:r>
              <a:rPr lang="de-DE" dirty="0"/>
              <a:t>, oder </a:t>
            </a:r>
            <a:r>
              <a:rPr lang="de-DE" i="1" dirty="0"/>
              <a:t>Rahmenhandlung und Binnenhandlung - </a:t>
            </a:r>
            <a:r>
              <a:rPr lang="de-DE" dirty="0"/>
              <a:t>je nach Textform.</a:t>
            </a:r>
          </a:p>
          <a:p>
            <a:pPr marL="0" indent="0">
              <a:buNone/>
            </a:pPr>
            <a:r>
              <a:rPr lang="de-DE" b="1" dirty="0" smtClean="0"/>
              <a:t/>
            </a:r>
            <a:br>
              <a:rPr lang="de-DE" b="1" dirty="0" smtClean="0"/>
            </a:br>
            <a:r>
              <a:rPr lang="de-DE" b="1" dirty="0" smtClean="0"/>
              <a:t>Erzählperspektive</a:t>
            </a:r>
            <a:r>
              <a:rPr lang="de-DE" b="1" dirty="0"/>
              <a:t>: </a:t>
            </a:r>
            <a:endParaRPr lang="de-DE" dirty="0"/>
          </a:p>
          <a:p>
            <a:r>
              <a:rPr lang="de-DE" i="1" dirty="0"/>
              <a:t>Die Geschichte wird aus der Perspektive des ... </a:t>
            </a:r>
            <a:r>
              <a:rPr lang="de-DE" dirty="0"/>
              <a:t>(Typ des Erzählers) </a:t>
            </a:r>
            <a:r>
              <a:rPr lang="de-DE" i="1" dirty="0"/>
              <a:t>erzählt </a:t>
            </a:r>
            <a:r>
              <a:rPr lang="de-DE" dirty="0"/>
              <a:t>(</a:t>
            </a:r>
            <a:r>
              <a:rPr lang="de-DE" u="sng" dirty="0"/>
              <a:t>Beleg zitieren</a:t>
            </a:r>
            <a:r>
              <a:rPr lang="de-DE" dirty="0"/>
              <a:t>!). </a:t>
            </a:r>
            <a:r>
              <a:rPr lang="de-DE" i="1" dirty="0"/>
              <a:t>Daraus ergibt sich / D.h., dass das ganze Geschehen subjektiv </a:t>
            </a:r>
            <a:r>
              <a:rPr lang="de-DE" dirty="0"/>
              <a:t>[Ich-/Er-Erzähler] / </a:t>
            </a:r>
            <a:r>
              <a:rPr lang="de-DE" i="1" dirty="0"/>
              <a:t>gleichsam objektiv </a:t>
            </a:r>
            <a:r>
              <a:rPr lang="de-DE" dirty="0"/>
              <a:t>[auktorialer Erzähler] </a:t>
            </a:r>
            <a:r>
              <a:rPr lang="de-DE" i="1" dirty="0"/>
              <a:t>geschildert wird</a:t>
            </a:r>
            <a:r>
              <a:rPr lang="de-DE" dirty="0"/>
              <a:t>. </a:t>
            </a:r>
          </a:p>
          <a:p>
            <a:pPr marL="0" indent="0">
              <a:buNone/>
            </a:pPr>
            <a:endParaRPr lang="de-DE" dirty="0" smtClean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1187624" y="6356350"/>
            <a:ext cx="6552728" cy="365125"/>
          </a:xfrm>
        </p:spPr>
        <p:txBody>
          <a:bodyPr/>
          <a:lstStyle/>
          <a:p>
            <a:r>
              <a:rPr lang="de-DE" dirty="0" smtClean="0"/>
              <a:t>Landesbildungsserver Baden-Württemberg, Fachredaktion Deutsch, www.deutsch-bw.de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8371017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de-DE" dirty="0" smtClean="0"/>
              <a:t>Formulierungshilfen (3)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968552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de-DE" b="1" dirty="0" smtClean="0"/>
              <a:t>Ortsstruktur</a:t>
            </a:r>
            <a:r>
              <a:rPr lang="de-DE" b="1" dirty="0"/>
              <a:t>: </a:t>
            </a:r>
            <a:endParaRPr lang="de-DE" dirty="0"/>
          </a:p>
          <a:p>
            <a:r>
              <a:rPr lang="de-DE" i="1" dirty="0"/>
              <a:t>Allgemein gibt es in dieser Parabel nur einen Ort, </a:t>
            </a:r>
            <a:r>
              <a:rPr lang="de-DE" i="1" dirty="0" smtClean="0"/>
              <a:t>…. </a:t>
            </a:r>
          </a:p>
          <a:p>
            <a:pPr marL="0" indent="0">
              <a:buNone/>
            </a:pPr>
            <a:r>
              <a:rPr lang="de-DE" b="1" dirty="0" smtClean="0"/>
              <a:t>Zeitstruktur- </a:t>
            </a:r>
            <a:r>
              <a:rPr lang="de-DE" b="1" dirty="0"/>
              <a:t>Erzählzeit- erzählte Zeit </a:t>
            </a:r>
            <a:endParaRPr lang="de-DE" dirty="0"/>
          </a:p>
          <a:p>
            <a:r>
              <a:rPr lang="de-DE" i="1" dirty="0"/>
              <a:t>Temporale Bezüge spielen in diesem Text </a:t>
            </a:r>
            <a:r>
              <a:rPr lang="de-DE" i="1" dirty="0" smtClean="0"/>
              <a:t>eine / keine </a:t>
            </a:r>
            <a:r>
              <a:rPr lang="de-DE" i="1" dirty="0"/>
              <a:t>wesentliche </a:t>
            </a:r>
            <a:r>
              <a:rPr lang="de-DE" i="1" dirty="0" smtClean="0"/>
              <a:t>Rolle… </a:t>
            </a:r>
            <a:endParaRPr lang="de-DE" dirty="0"/>
          </a:p>
          <a:p>
            <a:pPr marL="0" indent="0">
              <a:buNone/>
            </a:pPr>
            <a:r>
              <a:rPr lang="de-DE" b="1" dirty="0"/>
              <a:t>Personenkonstellation: </a:t>
            </a:r>
            <a:endParaRPr lang="de-DE" dirty="0"/>
          </a:p>
          <a:p>
            <a:r>
              <a:rPr lang="de-DE" i="1" dirty="0"/>
              <a:t>Die Parabel dreht sich inhaltlich hauptsächlich um </a:t>
            </a:r>
            <a:r>
              <a:rPr lang="de-DE" i="1" dirty="0" smtClean="0"/>
              <a:t>…  </a:t>
            </a:r>
          </a:p>
          <a:p>
            <a:r>
              <a:rPr lang="de-DE" i="1" dirty="0" smtClean="0"/>
              <a:t>Besonders ist … hervorgehoben</a:t>
            </a:r>
            <a:r>
              <a:rPr lang="de-DE" i="1" dirty="0"/>
              <a:t>. </a:t>
            </a:r>
            <a:endParaRPr lang="de-DE" dirty="0"/>
          </a:p>
          <a:p>
            <a:pPr marL="0" indent="0">
              <a:buNone/>
            </a:pPr>
            <a:r>
              <a:rPr lang="de-DE" b="1" dirty="0"/>
              <a:t>Sprachebene/Stil allgemein + erster Bezug zum Leser: </a:t>
            </a:r>
            <a:endParaRPr lang="de-DE" dirty="0"/>
          </a:p>
          <a:p>
            <a:r>
              <a:rPr lang="de-DE" i="1" dirty="0"/>
              <a:t>Die Handlung erscheint auf den ersten Blick einfach/kompliziert, was auch in der Sprache zum Ausdruck kommt. Der Text ist in Hochsprache / Umgangssprache / Slang mit einfachen parataktischen / komplizierten hypotaktischen Sätzen erzählt. Damit steht der Text jedermann offen / setzt konzentriertes Lesen voraus/erfordert eine intensive Beschäftigung mit dem Text. </a:t>
            </a:r>
            <a:endParaRPr lang="de-DE" dirty="0"/>
          </a:p>
          <a:p>
            <a:pPr marL="0" indent="0">
              <a:buNone/>
            </a:pPr>
            <a:endParaRPr lang="de-DE" dirty="0" smtClean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1187624" y="6356350"/>
            <a:ext cx="6552728" cy="365125"/>
          </a:xfrm>
        </p:spPr>
        <p:txBody>
          <a:bodyPr/>
          <a:lstStyle/>
          <a:p>
            <a:r>
              <a:rPr lang="de-DE" dirty="0" smtClean="0"/>
              <a:t>Landesbildungsserver Baden-Württemberg, Fachredaktion Deutsch, www.deutsch-bw.de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2739846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de-DE" dirty="0" smtClean="0"/>
              <a:t>Formulierungshilfen (4)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896544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de-DE" b="1" dirty="0" smtClean="0"/>
              <a:t>Titel </a:t>
            </a:r>
            <a:r>
              <a:rPr lang="de-DE" b="1" dirty="0"/>
              <a:t>und Lesererwartung:</a:t>
            </a:r>
            <a:endParaRPr lang="de-DE" dirty="0"/>
          </a:p>
          <a:p>
            <a:r>
              <a:rPr lang="de-DE" sz="2900" i="1" dirty="0"/>
              <a:t>Der Titel </a:t>
            </a:r>
            <a:r>
              <a:rPr lang="de-DE" sz="2900" i="1" dirty="0" smtClean="0"/>
              <a:t>„…" </a:t>
            </a:r>
            <a:r>
              <a:rPr lang="de-DE" sz="2900" i="1" dirty="0"/>
              <a:t>lässt zunächst ... erwarten. Diese Lesererwartung wird im Verlauf der Geschichte </a:t>
            </a:r>
            <a:r>
              <a:rPr lang="de-DE" sz="2900" i="1" dirty="0" smtClean="0"/>
              <a:t>bestätigt / erhält </a:t>
            </a:r>
            <a:r>
              <a:rPr lang="de-DE" sz="2900" i="1" dirty="0"/>
              <a:t>aber im Laufe der Handlung eine andere Richtung. Dies zeigt sich deutlich ... </a:t>
            </a:r>
            <a:r>
              <a:rPr lang="de-DE" sz="2900" dirty="0"/>
              <a:t>(Z. </a:t>
            </a:r>
            <a:r>
              <a:rPr lang="de-DE" sz="2900" dirty="0" smtClean="0"/>
              <a:t>…). </a:t>
            </a:r>
            <a:endParaRPr lang="de-DE" sz="2900" dirty="0"/>
          </a:p>
          <a:p>
            <a:pPr marL="0" lvl="0" indent="0">
              <a:buNone/>
            </a:pPr>
            <a:r>
              <a:rPr lang="de-DE" b="1" i="1" dirty="0" smtClean="0"/>
              <a:t>Sprachliche Analyse und die Interpretation des Inhalts:</a:t>
            </a:r>
          </a:p>
          <a:p>
            <a:r>
              <a:rPr lang="de-DE" sz="2900" i="1" dirty="0" smtClean="0"/>
              <a:t>Der </a:t>
            </a:r>
            <a:r>
              <a:rPr lang="de-DE" sz="2900" i="1" dirty="0"/>
              <a:t>Erzähler verwendet häufig / selten Adjektive / Adverbien / dynamische / statische Verben / Verben der Gemütsbewegung (Z. </a:t>
            </a:r>
            <a:r>
              <a:rPr lang="de-DE" sz="2900" i="1" dirty="0" smtClean="0"/>
              <a:t>…)..., </a:t>
            </a:r>
            <a:r>
              <a:rPr lang="de-DE" sz="2900" i="1" dirty="0"/>
              <a:t>die die Parabel sehr anschaulich / dynamisch ... gestalten.  </a:t>
            </a:r>
            <a:endParaRPr lang="de-DE" sz="2900" i="1" dirty="0" smtClean="0"/>
          </a:p>
          <a:p>
            <a:pPr lvl="0"/>
            <a:r>
              <a:rPr lang="de-DE" sz="2900" i="1" dirty="0"/>
              <a:t>Die Handlung setzt abrupt/mit einer kurzen Einführung in die Situation/mit ... ein. </a:t>
            </a:r>
            <a:r>
              <a:rPr lang="de-DE" sz="2900" i="1" dirty="0" smtClean="0"/>
              <a:t>Das </a:t>
            </a:r>
            <a:r>
              <a:rPr lang="de-DE" sz="2900" i="1" dirty="0"/>
              <a:t>Hauptmotiv, ...., zieht sich durch den ganzen Text (</a:t>
            </a:r>
            <a:r>
              <a:rPr lang="de-DE" sz="2900" i="1" dirty="0" smtClean="0"/>
              <a:t>Z …). </a:t>
            </a:r>
            <a:endParaRPr lang="de-DE" sz="2900" dirty="0"/>
          </a:p>
          <a:p>
            <a:pPr lvl="0"/>
            <a:r>
              <a:rPr lang="de-DE" sz="2900" i="1" dirty="0" smtClean="0"/>
              <a:t>Der </a:t>
            </a:r>
            <a:r>
              <a:rPr lang="de-DE" sz="2900" i="1" dirty="0"/>
              <a:t>offene Schluss aktiviert den Leser, der die Geschichte </a:t>
            </a:r>
            <a:r>
              <a:rPr lang="de-DE" sz="2900" i="1" dirty="0" smtClean="0"/>
              <a:t>selbst </a:t>
            </a:r>
            <a:r>
              <a:rPr lang="de-DE" sz="2900" i="1" dirty="0"/>
              <a:t>zu Ende denken muss. </a:t>
            </a:r>
            <a:endParaRPr lang="de-DE" sz="2900" dirty="0"/>
          </a:p>
          <a:p>
            <a:pPr marL="0" indent="0">
              <a:buNone/>
            </a:pPr>
            <a:r>
              <a:rPr lang="de-DE" b="1" dirty="0"/>
              <a:t>Gesamtdeutung</a:t>
            </a:r>
            <a:endParaRPr lang="de-DE" dirty="0"/>
          </a:p>
          <a:p>
            <a:pPr lvl="0"/>
            <a:r>
              <a:rPr lang="de-DE" sz="2900" i="1" dirty="0"/>
              <a:t>Die zentrale Deutungsthese, dass… konnte insbesondere durch … belegt werden…</a:t>
            </a:r>
            <a:endParaRPr lang="de-DE" sz="2900" dirty="0"/>
          </a:p>
          <a:p>
            <a:pPr lvl="0"/>
            <a:r>
              <a:rPr lang="de-DE" sz="2900" i="1" dirty="0" smtClean="0"/>
              <a:t>Als </a:t>
            </a:r>
            <a:r>
              <a:rPr lang="de-DE" sz="2900" i="1" dirty="0"/>
              <a:t>Resümee der Analyse ergibt sich</a:t>
            </a:r>
            <a:r>
              <a:rPr lang="de-DE" sz="2900" i="1" dirty="0" smtClean="0"/>
              <a:t>…</a:t>
            </a:r>
            <a:endParaRPr lang="de-DE" dirty="0" smtClean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>
          <a:xfrm>
            <a:off x="1187624" y="6356350"/>
            <a:ext cx="6552728" cy="365125"/>
          </a:xfrm>
        </p:spPr>
        <p:txBody>
          <a:bodyPr/>
          <a:lstStyle/>
          <a:p>
            <a:r>
              <a:rPr lang="de-DE" dirty="0" smtClean="0"/>
              <a:t>Landesbildungsserver Baden-Württemberg, Fachredaktion Deutsch, www.deutsch-bw.de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2664741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642</Words>
  <Application>Microsoft Office PowerPoint</Application>
  <PresentationFormat>Bildschirmpräsentation (4:3)</PresentationFormat>
  <Paragraphs>82</Paragraphs>
  <Slides>12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12</vt:i4>
      </vt:variant>
    </vt:vector>
  </HeadingPairs>
  <TitlesOfParts>
    <vt:vector size="13" baseType="lpstr">
      <vt:lpstr>Larissa</vt:lpstr>
      <vt:lpstr>Einen Interpretationsaufsatz zu einer Parabel verfassen</vt:lpstr>
      <vt:lpstr>PowerPoint-Präsentation</vt:lpstr>
      <vt:lpstr>Vorgehensweise</vt:lpstr>
      <vt:lpstr>Überprüfungsmöglichkeit:</vt:lpstr>
      <vt:lpstr>PowerPoint-Präsentation</vt:lpstr>
      <vt:lpstr>Formulierungshilfen (1)</vt:lpstr>
      <vt:lpstr>Formulierungshilfen (2)</vt:lpstr>
      <vt:lpstr>Formulierungshilfen (3)</vt:lpstr>
      <vt:lpstr>Formulierungshilfen (4)</vt:lpstr>
      <vt:lpstr>PowerPoint-Präsentation</vt:lpstr>
      <vt:lpstr>Vorgehensweise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Einen Interpretationsaufsatz zu einer Parabel verfassen</dc:title>
  <dc:creator>Blennemann</dc:creator>
  <cp:lastModifiedBy>Blennemann</cp:lastModifiedBy>
  <cp:revision>3</cp:revision>
  <dcterms:created xsi:type="dcterms:W3CDTF">2020-10-10T14:58:48Z</dcterms:created>
  <dcterms:modified xsi:type="dcterms:W3CDTF">2020-10-10T15:20:10Z</dcterms:modified>
</cp:coreProperties>
</file>