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6" r:id="rId5"/>
    <p:sldId id="259" r:id="rId6"/>
    <p:sldId id="262" r:id="rId7"/>
    <p:sldId id="263" r:id="rId8"/>
    <p:sldId id="264" r:id="rId9"/>
    <p:sldId id="265"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6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6BA5671-486C-4EA0-BC34-C88460956DFF}" type="datetimeFigureOut">
              <a:rPr lang="de-DE" smtClean="0"/>
              <a:t>19.10.2020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55795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BA5671-486C-4EA0-BC34-C88460956DFF}" type="datetimeFigureOut">
              <a:rPr lang="de-DE" smtClean="0"/>
              <a:t>19.10.2020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3334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BA5671-486C-4EA0-BC34-C88460956DFF}" type="datetimeFigureOut">
              <a:rPr lang="de-DE" smtClean="0"/>
              <a:t>19.10.2020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39286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6BA5671-486C-4EA0-BC34-C88460956DFF}" type="datetimeFigureOut">
              <a:rPr lang="de-DE" smtClean="0"/>
              <a:t>19.10.2020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238997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6BA5671-486C-4EA0-BC34-C88460956DFF}" type="datetimeFigureOut">
              <a:rPr lang="de-DE" smtClean="0"/>
              <a:t>19.10.2020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82563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6BA5671-486C-4EA0-BC34-C88460956DFF}" type="datetimeFigureOut">
              <a:rPr lang="de-DE" smtClean="0"/>
              <a:t>19.10.2020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21340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6BA5671-486C-4EA0-BC34-C88460956DFF}" type="datetimeFigureOut">
              <a:rPr lang="de-DE" smtClean="0"/>
              <a:t>19.10.2020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996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6BA5671-486C-4EA0-BC34-C88460956DFF}" type="datetimeFigureOut">
              <a:rPr lang="de-DE" smtClean="0"/>
              <a:t>19.10.2020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168254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6BA5671-486C-4EA0-BC34-C88460956DFF}" type="datetimeFigureOut">
              <a:rPr lang="de-DE" smtClean="0"/>
              <a:t>19.10.2020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43007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6BA5671-486C-4EA0-BC34-C88460956DFF}" type="datetimeFigureOut">
              <a:rPr lang="de-DE" smtClean="0"/>
              <a:t>19.10.2020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92153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6BA5671-486C-4EA0-BC34-C88460956DFF}" type="datetimeFigureOut">
              <a:rPr lang="de-DE" smtClean="0"/>
              <a:t>19.10.2020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F890ECE-876C-4F0D-87DB-5E2B0FB97724}" type="slidenum">
              <a:rPr lang="de-DE" smtClean="0"/>
              <a:t>‹Nr.›</a:t>
            </a:fld>
            <a:endParaRPr lang="de-DE"/>
          </a:p>
        </p:txBody>
      </p:sp>
    </p:spTree>
    <p:extLst>
      <p:ext uri="{BB962C8B-B14F-4D97-AF65-F5344CB8AC3E}">
        <p14:creationId xmlns:p14="http://schemas.microsoft.com/office/powerpoint/2010/main" val="365789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A5671-486C-4EA0-BC34-C88460956DFF}" type="datetimeFigureOut">
              <a:rPr lang="de-DE" smtClean="0"/>
              <a:t>19.10.2020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90ECE-876C-4F0D-87DB-5E2B0FB97724}" type="slidenum">
              <a:rPr lang="de-DE" smtClean="0"/>
              <a:t>‹Nr.›</a:t>
            </a:fld>
            <a:endParaRPr lang="de-DE"/>
          </a:p>
        </p:txBody>
      </p:sp>
    </p:spTree>
    <p:extLst>
      <p:ext uri="{BB962C8B-B14F-4D97-AF65-F5344CB8AC3E}">
        <p14:creationId xmlns:p14="http://schemas.microsoft.com/office/powerpoint/2010/main" val="2435652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Maßnahmen gegen die Gewalt</a:t>
            </a:r>
          </a:p>
        </p:txBody>
      </p:sp>
      <p:sp>
        <p:nvSpPr>
          <p:cNvPr id="3" name="Untertitel 2"/>
          <p:cNvSpPr>
            <a:spLocks noGrp="1"/>
          </p:cNvSpPr>
          <p:nvPr>
            <p:ph type="subTitle" idx="1"/>
          </p:nvPr>
        </p:nvSpPr>
        <p:spPr/>
        <p:txBody>
          <a:bodyPr/>
          <a:lstStyle/>
          <a:p>
            <a:r>
              <a:rPr lang="de-DE" dirty="0"/>
              <a:t>Bertolt Brecht</a:t>
            </a:r>
          </a:p>
          <a:p>
            <a:r>
              <a:rPr lang="de-DE" dirty="0"/>
              <a:t>Eine Parabel interpretieren</a:t>
            </a:r>
          </a:p>
        </p:txBody>
      </p:sp>
      <p:sp>
        <p:nvSpPr>
          <p:cNvPr id="4" name="Fußzeilenplatzhalter 3">
            <a:extLst>
              <a:ext uri="{FF2B5EF4-FFF2-40B4-BE49-F238E27FC236}">
                <a16:creationId xmlns:a16="http://schemas.microsoft.com/office/drawing/2014/main" id="{EB3B55C6-9129-42B6-90C0-FEBF675175B6}"/>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237262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028384" y="260648"/>
            <a:ext cx="879285"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475138" y="319589"/>
            <a:ext cx="7992888" cy="1754326"/>
          </a:xfrm>
          <a:prstGeom prst="rect">
            <a:avLst/>
          </a:prstGeom>
          <a:noFill/>
        </p:spPr>
        <p:txBody>
          <a:bodyPr wrap="square" rtlCol="0">
            <a:spAutoFit/>
          </a:bodyPr>
          <a:lstStyle/>
          <a:p>
            <a:pPr algn="ctr"/>
            <a:r>
              <a:rPr lang="de-DE" sz="3600" b="1" dirty="0"/>
              <a:t>Der Epiker B. Brecht </a:t>
            </a:r>
          </a:p>
          <a:p>
            <a:pPr algn="ctr"/>
            <a:r>
              <a:rPr lang="de-DE" sz="3600" b="1" dirty="0"/>
              <a:t>Geschichten vom Herrn </a:t>
            </a:r>
            <a:r>
              <a:rPr lang="de-DE" sz="3600" b="1" dirty="0" err="1"/>
              <a:t>Keuner</a:t>
            </a:r>
            <a:r>
              <a:rPr lang="de-DE" sz="3600" b="1" dirty="0"/>
              <a:t> interpretieren</a:t>
            </a:r>
          </a:p>
        </p:txBody>
      </p:sp>
      <p:sp>
        <p:nvSpPr>
          <p:cNvPr id="5" name="Textfeld 4"/>
          <p:cNvSpPr txBox="1"/>
          <p:nvPr/>
        </p:nvSpPr>
        <p:spPr>
          <a:xfrm>
            <a:off x="683568" y="2636912"/>
            <a:ext cx="7992888" cy="3416320"/>
          </a:xfrm>
          <a:prstGeom prst="rect">
            <a:avLst/>
          </a:prstGeom>
          <a:noFill/>
        </p:spPr>
        <p:txBody>
          <a:bodyPr wrap="square" rtlCol="0">
            <a:spAutoFit/>
          </a:bodyPr>
          <a:lstStyle/>
          <a:p>
            <a:r>
              <a:rPr lang="de-DE" sz="2400" dirty="0"/>
              <a:t>Wie in seiner Theaterarbeit, so wollte Brecht auch in seinen epischen Texten zum kritischen Nachdenken über ihre Situation in der Gesellschaft anregen. Ihm kam es darauf an, Haltungen zu lehren statt Wissen zu vermitteln. Zu diesem Zweck erweckte er alte Formen der Literatur, wie die Kalendergeschichte und die Parabel zu neuem Leben. Dazu gehören auch die zwischen 1926 und 1956 entstandenen </a:t>
            </a:r>
            <a:r>
              <a:rPr lang="de-DE" sz="2400" i="1" dirty="0"/>
              <a:t>Geschichten vom Herrn </a:t>
            </a:r>
            <a:r>
              <a:rPr lang="de-DE" sz="2400" i="1" dirty="0" err="1"/>
              <a:t>Keuner</a:t>
            </a:r>
            <a:r>
              <a:rPr lang="de-DE" sz="2400" dirty="0"/>
              <a:t>. Ihr Umfang variiert von 17 Wörtern bis zu zwei Seiten.</a:t>
            </a:r>
          </a:p>
        </p:txBody>
      </p:sp>
      <p:sp>
        <p:nvSpPr>
          <p:cNvPr id="6" name="Fußzeilenplatzhalter 3">
            <a:extLst>
              <a:ext uri="{FF2B5EF4-FFF2-40B4-BE49-F238E27FC236}">
                <a16:creationId xmlns:a16="http://schemas.microsoft.com/office/drawing/2014/main" id="{383C9E2E-60D7-4973-82A3-40C9BC30BC70}"/>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31560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Maßnahmen gegen die Gewalt</a:t>
            </a:r>
          </a:p>
        </p:txBody>
      </p:sp>
      <p:sp>
        <p:nvSpPr>
          <p:cNvPr id="3" name="Inhaltsplatzhalter 2"/>
          <p:cNvSpPr>
            <a:spLocks noGrp="1"/>
          </p:cNvSpPr>
          <p:nvPr>
            <p:ph idx="1"/>
          </p:nvPr>
        </p:nvSpPr>
        <p:spPr/>
        <p:txBody>
          <a:bodyPr>
            <a:normAutofit fontScale="92500" lnSpcReduction="20000"/>
          </a:bodyPr>
          <a:lstStyle/>
          <a:p>
            <a:pPr marL="0" indent="0">
              <a:buNone/>
            </a:pPr>
            <a:r>
              <a:rPr lang="de-DE" b="1" dirty="0"/>
              <a:t>Maßnahmen um …</a:t>
            </a:r>
          </a:p>
          <a:p>
            <a:pPr marL="514350" indent="-514350">
              <a:buFont typeface="+mj-lt"/>
              <a:buAutoNum type="alphaLcPeriod"/>
            </a:pPr>
            <a:r>
              <a:rPr lang="de-DE" dirty="0"/>
              <a:t>Gewalt zu verhindern</a:t>
            </a:r>
          </a:p>
          <a:p>
            <a:pPr marL="514350" indent="-514350">
              <a:buFont typeface="+mj-lt"/>
              <a:buAutoNum type="alphaLcPeriod"/>
            </a:pPr>
            <a:r>
              <a:rPr lang="de-DE" dirty="0"/>
              <a:t>Gewalt zu überlisten</a:t>
            </a:r>
          </a:p>
          <a:p>
            <a:pPr marL="514350" indent="-514350">
              <a:buFont typeface="+mj-lt"/>
              <a:buAutoNum type="alphaLcPeriod"/>
            </a:pPr>
            <a:r>
              <a:rPr lang="de-DE" dirty="0"/>
              <a:t>Gewalt zu besiegen</a:t>
            </a:r>
          </a:p>
          <a:p>
            <a:pPr marL="514350" indent="-514350">
              <a:buFont typeface="+mj-lt"/>
              <a:buAutoNum type="alphaLcPeriod"/>
            </a:pPr>
            <a:r>
              <a:rPr lang="de-DE" dirty="0"/>
              <a:t>Gewalt zu überleben</a:t>
            </a:r>
          </a:p>
          <a:p>
            <a:pPr marL="0" indent="0">
              <a:buNone/>
            </a:pPr>
            <a:r>
              <a:rPr lang="de-DE" b="1" dirty="0"/>
              <a:t>Indem man was tut?</a:t>
            </a:r>
          </a:p>
          <a:p>
            <a:pPr marL="514350" indent="-514350">
              <a:buFont typeface="+mj-lt"/>
              <a:buAutoNum type="alphaLcPeriod"/>
            </a:pPr>
            <a:r>
              <a:rPr lang="de-DE" dirty="0"/>
              <a:t>Sich auf gar keinen Fall unterwerfen</a:t>
            </a:r>
          </a:p>
          <a:p>
            <a:pPr marL="514350" indent="-514350">
              <a:buFont typeface="+mj-lt"/>
              <a:buAutoNum type="alphaLcPeriod"/>
            </a:pPr>
            <a:r>
              <a:rPr lang="de-DE" dirty="0"/>
              <a:t>Sich unterwerfen </a:t>
            </a:r>
          </a:p>
          <a:p>
            <a:pPr marL="514350" indent="-514350">
              <a:buFont typeface="+mj-lt"/>
              <a:buAutoNum type="alphaLcPeriod"/>
            </a:pPr>
            <a:r>
              <a:rPr lang="de-DE" dirty="0"/>
              <a:t>Vorgibt sich zu unterwerfen, auch wenn einem dies zuwider ist</a:t>
            </a:r>
          </a:p>
        </p:txBody>
      </p:sp>
      <p:pic>
        <p:nvPicPr>
          <p:cNvPr id="3074" name="Picture 2" descr="C:\Users\Blennemann\AppData\Local\Microsoft\Windows\Temporary Internet Files\Content.IE5\37J4F8GR\Question_mark_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340768"/>
            <a:ext cx="3068960" cy="3068960"/>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3">
            <a:extLst>
              <a:ext uri="{FF2B5EF4-FFF2-40B4-BE49-F238E27FC236}">
                <a16:creationId xmlns:a16="http://schemas.microsoft.com/office/drawing/2014/main" id="{57168F6B-1D74-4EC3-A503-E85340C467BF}"/>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21565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Maßnahmen gegen die Gewalt</a:t>
            </a:r>
          </a:p>
        </p:txBody>
      </p:sp>
      <p:sp>
        <p:nvSpPr>
          <p:cNvPr id="3" name="Inhaltsplatzhalter 2"/>
          <p:cNvSpPr>
            <a:spLocks noGrp="1"/>
          </p:cNvSpPr>
          <p:nvPr>
            <p:ph idx="1"/>
          </p:nvPr>
        </p:nvSpPr>
        <p:spPr/>
        <p:txBody>
          <a:bodyPr>
            <a:normAutofit fontScale="92500" lnSpcReduction="20000"/>
          </a:bodyPr>
          <a:lstStyle/>
          <a:p>
            <a:pPr marL="0" indent="0">
              <a:buNone/>
            </a:pPr>
            <a:r>
              <a:rPr lang="de-DE" dirty="0"/>
              <a:t>Maßnahmen um …</a:t>
            </a:r>
          </a:p>
          <a:p>
            <a:r>
              <a:rPr lang="de-DE" dirty="0"/>
              <a:t>Gewalt zu verhindern</a:t>
            </a:r>
          </a:p>
          <a:p>
            <a:r>
              <a:rPr lang="de-DE" dirty="0"/>
              <a:t>Gewalt zu überlisten</a:t>
            </a:r>
          </a:p>
          <a:p>
            <a:r>
              <a:rPr lang="de-DE" dirty="0"/>
              <a:t>Gewalt zu besiegen</a:t>
            </a:r>
          </a:p>
          <a:p>
            <a:r>
              <a:rPr lang="de-DE" dirty="0"/>
              <a:t>Gewalt zu überleben</a:t>
            </a:r>
          </a:p>
          <a:p>
            <a:pPr marL="0" indent="0">
              <a:buNone/>
            </a:pPr>
            <a:r>
              <a:rPr lang="de-DE" dirty="0"/>
              <a:t>Indem man was tut?</a:t>
            </a:r>
          </a:p>
          <a:p>
            <a:r>
              <a:rPr lang="de-DE" dirty="0"/>
              <a:t>Sich auf gar keinen Fall unterwerfen</a:t>
            </a:r>
          </a:p>
          <a:p>
            <a:r>
              <a:rPr lang="de-DE" dirty="0"/>
              <a:t>Sich unterwerfen </a:t>
            </a:r>
          </a:p>
          <a:p>
            <a:r>
              <a:rPr lang="de-DE" b="1" dirty="0">
                <a:solidFill>
                  <a:srgbClr val="FF0000"/>
                </a:solidFill>
              </a:rPr>
              <a:t>Vorgibt sich zu unterwerfen, auch wenn einem dies zuwider ist</a:t>
            </a:r>
          </a:p>
        </p:txBody>
      </p:sp>
      <p:sp>
        <p:nvSpPr>
          <p:cNvPr id="4" name="Fußzeilenplatzhalter 3">
            <a:extLst>
              <a:ext uri="{FF2B5EF4-FFF2-40B4-BE49-F238E27FC236}">
                <a16:creationId xmlns:a16="http://schemas.microsoft.com/office/drawing/2014/main" id="{3E4CA76C-C011-4519-8AE8-3BF09EB475F2}"/>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296403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499184" y="674008"/>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0" y="2166426"/>
            <a:ext cx="2987824"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Herr </a:t>
            </a:r>
            <a:r>
              <a:rPr lang="de-DE" dirty="0" err="1">
                <a:solidFill>
                  <a:prstClr val="white"/>
                </a:solidFill>
              </a:rPr>
              <a:t>Keuner</a:t>
            </a:r>
            <a:r>
              <a:rPr lang="de-DE" dirty="0">
                <a:solidFill>
                  <a:prstClr val="white"/>
                </a:solidFill>
              </a:rPr>
              <a:t>, der Denkende</a:t>
            </a:r>
          </a:p>
        </p:txBody>
      </p:sp>
      <p:sp>
        <p:nvSpPr>
          <p:cNvPr id="4" name="Pfeil nach links 3"/>
          <p:cNvSpPr/>
          <p:nvPr/>
        </p:nvSpPr>
        <p:spPr>
          <a:xfrm>
            <a:off x="5868144" y="2166426"/>
            <a:ext cx="3024336"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Gelehrter / weiser Mann</a:t>
            </a:r>
          </a:p>
        </p:txBody>
      </p:sp>
      <p:sp>
        <p:nvSpPr>
          <p:cNvPr id="6" name="Pfeil nach rechts 5"/>
          <p:cNvSpPr/>
          <p:nvPr/>
        </p:nvSpPr>
        <p:spPr>
          <a:xfrm>
            <a:off x="0" y="1914398"/>
            <a:ext cx="287981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Herr Egge</a:t>
            </a:r>
          </a:p>
        </p:txBody>
      </p:sp>
      <p:sp>
        <p:nvSpPr>
          <p:cNvPr id="7" name="Pfeil nach links 6"/>
          <p:cNvSpPr/>
          <p:nvPr/>
        </p:nvSpPr>
        <p:spPr>
          <a:xfrm>
            <a:off x="5580112" y="4110255"/>
            <a:ext cx="3168352"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Herrschende(Staatsgewalt)</a:t>
            </a:r>
          </a:p>
        </p:txBody>
      </p:sp>
      <p:sp>
        <p:nvSpPr>
          <p:cNvPr id="8" name="Pfeil nach rechts 7"/>
          <p:cNvSpPr/>
          <p:nvPr/>
        </p:nvSpPr>
        <p:spPr>
          <a:xfrm>
            <a:off x="938334" y="5064084"/>
            <a:ext cx="2520280"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Schüler</a:t>
            </a:r>
          </a:p>
        </p:txBody>
      </p:sp>
      <p:sp>
        <p:nvSpPr>
          <p:cNvPr id="9" name="Pfeil nach links 8"/>
          <p:cNvSpPr/>
          <p:nvPr/>
        </p:nvSpPr>
        <p:spPr>
          <a:xfrm>
            <a:off x="5317739" y="4992076"/>
            <a:ext cx="3168352" cy="5760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Schüler </a:t>
            </a:r>
          </a:p>
        </p:txBody>
      </p:sp>
      <p:sp>
        <p:nvSpPr>
          <p:cNvPr id="5" name="Textfeld 4"/>
          <p:cNvSpPr txBox="1"/>
          <p:nvPr/>
        </p:nvSpPr>
        <p:spPr>
          <a:xfrm>
            <a:off x="541343" y="4694752"/>
            <a:ext cx="3384376" cy="369332"/>
          </a:xfrm>
          <a:prstGeom prst="rect">
            <a:avLst/>
          </a:prstGeom>
          <a:noFill/>
        </p:spPr>
        <p:txBody>
          <a:bodyPr wrap="square" rtlCol="0">
            <a:spAutoFit/>
          </a:bodyPr>
          <a:lstStyle/>
          <a:p>
            <a:r>
              <a:rPr lang="de-DE" dirty="0">
                <a:solidFill>
                  <a:prstClr val="black"/>
                </a:solidFill>
              </a:rPr>
              <a:t>„Was sagtest du?“</a:t>
            </a:r>
          </a:p>
        </p:txBody>
      </p:sp>
      <p:sp>
        <p:nvSpPr>
          <p:cNvPr id="10" name="Textfeld 9"/>
          <p:cNvSpPr txBox="1"/>
          <p:nvPr/>
        </p:nvSpPr>
        <p:spPr>
          <a:xfrm>
            <a:off x="6012160" y="2727241"/>
            <a:ext cx="3131840" cy="923330"/>
          </a:xfrm>
          <a:prstGeom prst="rect">
            <a:avLst/>
          </a:prstGeom>
          <a:noFill/>
        </p:spPr>
        <p:txBody>
          <a:bodyPr wrap="square" rtlCol="0">
            <a:spAutoFit/>
          </a:bodyPr>
          <a:lstStyle/>
          <a:p>
            <a:r>
              <a:rPr lang="de-DE" dirty="0">
                <a:solidFill>
                  <a:prstClr val="black"/>
                </a:solidFill>
                <a:sym typeface="Wingdings" panose="05000000000000000000" pitchFamily="2" charset="2"/>
              </a:rPr>
              <a:t> in der Theorie gegen Gewalt</a:t>
            </a:r>
          </a:p>
          <a:p>
            <a:pPr marL="285750" indent="-285750">
              <a:buFont typeface="Wingdings"/>
              <a:buChar char="à"/>
            </a:pPr>
            <a:r>
              <a:rPr lang="de-DE" dirty="0">
                <a:solidFill>
                  <a:prstClr val="black"/>
                </a:solidFill>
                <a:sym typeface="Wingdings" panose="05000000000000000000" pitchFamily="2" charset="2"/>
              </a:rPr>
              <a:t>widerspricht sich aus Angst</a:t>
            </a:r>
          </a:p>
          <a:p>
            <a:r>
              <a:rPr lang="de-DE" dirty="0">
                <a:solidFill>
                  <a:prstClr val="black"/>
                </a:solidFill>
                <a:sym typeface="Wingdings" panose="05000000000000000000" pitchFamily="2" charset="2"/>
              </a:rPr>
              <a:t>vor konkreter Bedrohung</a:t>
            </a:r>
            <a:endParaRPr lang="de-DE" dirty="0">
              <a:solidFill>
                <a:prstClr val="black"/>
              </a:solidFill>
            </a:endParaRP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8" name="Pfeil nach rechts 17"/>
          <p:cNvSpPr/>
          <p:nvPr/>
        </p:nvSpPr>
        <p:spPr>
          <a:xfrm>
            <a:off x="755576" y="4250480"/>
            <a:ext cx="2520280"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solidFill>
                  <a:prstClr val="white"/>
                </a:solidFill>
              </a:rPr>
              <a:t>Die Gewalt</a:t>
            </a:r>
          </a:p>
        </p:txBody>
      </p:sp>
      <p:sp>
        <p:nvSpPr>
          <p:cNvPr id="19" name="Textfeld 18"/>
          <p:cNvSpPr txBox="1"/>
          <p:nvPr/>
        </p:nvSpPr>
        <p:spPr>
          <a:xfrm>
            <a:off x="243406" y="2574368"/>
            <a:ext cx="3384376" cy="646331"/>
          </a:xfrm>
          <a:prstGeom prst="rect">
            <a:avLst/>
          </a:prstGeom>
          <a:noFill/>
        </p:spPr>
        <p:txBody>
          <a:bodyPr wrap="square" rtlCol="0">
            <a:spAutoFit/>
          </a:bodyPr>
          <a:lstStyle/>
          <a:p>
            <a:r>
              <a:rPr lang="de-DE" dirty="0">
                <a:solidFill>
                  <a:prstClr val="black"/>
                </a:solidFill>
              </a:rPr>
              <a:t>spricht sich in einem Vortrag gegen die Gewalt aus</a:t>
            </a:r>
          </a:p>
        </p:txBody>
      </p:sp>
      <p:sp>
        <p:nvSpPr>
          <p:cNvPr id="20" name="Textfeld 19"/>
          <p:cNvSpPr txBox="1"/>
          <p:nvPr/>
        </p:nvSpPr>
        <p:spPr>
          <a:xfrm>
            <a:off x="256996" y="3220699"/>
            <a:ext cx="3882956" cy="369332"/>
          </a:xfrm>
          <a:prstGeom prst="rect">
            <a:avLst/>
          </a:prstGeom>
          <a:noFill/>
        </p:spPr>
        <p:txBody>
          <a:bodyPr wrap="square" rtlCol="0">
            <a:spAutoFit/>
          </a:bodyPr>
          <a:lstStyle/>
          <a:p>
            <a:r>
              <a:rPr lang="de-DE" dirty="0">
                <a:solidFill>
                  <a:prstClr val="black"/>
                </a:solidFill>
              </a:rPr>
              <a:t>„Ich sprach mich für die Gewalt aus“</a:t>
            </a:r>
          </a:p>
        </p:txBody>
      </p:sp>
      <p:sp>
        <p:nvSpPr>
          <p:cNvPr id="21" name="Textfeld 20"/>
          <p:cNvSpPr txBox="1"/>
          <p:nvPr/>
        </p:nvSpPr>
        <p:spPr>
          <a:xfrm>
            <a:off x="6008748" y="4502508"/>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unterschwellige Bedrohung, verlangen Unterordnung  </a:t>
            </a:r>
            <a:endParaRPr lang="de-DE" dirty="0">
              <a:solidFill>
                <a:prstClr val="black"/>
              </a:solidFill>
            </a:endParaRPr>
          </a:p>
        </p:txBody>
      </p:sp>
      <p:sp>
        <p:nvSpPr>
          <p:cNvPr id="22" name="Pfeil nach rechts 21"/>
          <p:cNvSpPr/>
          <p:nvPr/>
        </p:nvSpPr>
        <p:spPr>
          <a:xfrm>
            <a:off x="689044" y="4041053"/>
            <a:ext cx="247589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Agent</a:t>
            </a:r>
          </a:p>
        </p:txBody>
      </p:sp>
      <p:sp>
        <p:nvSpPr>
          <p:cNvPr id="24" name="Textfeld 23"/>
          <p:cNvSpPr txBox="1"/>
          <p:nvPr/>
        </p:nvSpPr>
        <p:spPr>
          <a:xfrm>
            <a:off x="689044" y="5517232"/>
            <a:ext cx="3384376" cy="646331"/>
          </a:xfrm>
          <a:prstGeom prst="rect">
            <a:avLst/>
          </a:prstGeom>
          <a:noFill/>
        </p:spPr>
        <p:txBody>
          <a:bodyPr wrap="square" rtlCol="0">
            <a:spAutoFit/>
          </a:bodyPr>
          <a:lstStyle/>
          <a:p>
            <a:r>
              <a:rPr lang="de-DE" dirty="0">
                <a:solidFill>
                  <a:prstClr val="black"/>
                </a:solidFill>
              </a:rPr>
              <a:t>fragen Herrn </a:t>
            </a:r>
            <a:r>
              <a:rPr lang="de-DE" dirty="0" err="1">
                <a:solidFill>
                  <a:prstClr val="black"/>
                </a:solidFill>
              </a:rPr>
              <a:t>Keuner</a:t>
            </a:r>
            <a:r>
              <a:rPr lang="de-DE" dirty="0">
                <a:solidFill>
                  <a:prstClr val="black"/>
                </a:solidFill>
              </a:rPr>
              <a:t> nach seinem Rückgrat</a:t>
            </a:r>
          </a:p>
        </p:txBody>
      </p:sp>
      <p:sp>
        <p:nvSpPr>
          <p:cNvPr id="25" name="Textfeld 24"/>
          <p:cNvSpPr txBox="1"/>
          <p:nvPr/>
        </p:nvSpPr>
        <p:spPr>
          <a:xfrm>
            <a:off x="6012160" y="5373216"/>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sind enttäuscht über Vorbild / Lehrer</a:t>
            </a:r>
            <a:endParaRPr lang="de-DE" dirty="0">
              <a:solidFill>
                <a:prstClr val="black"/>
              </a:solidFill>
            </a:endParaRPr>
          </a:p>
        </p:txBody>
      </p:sp>
      <p:sp>
        <p:nvSpPr>
          <p:cNvPr id="26" name="Textfeld 25"/>
          <p:cNvSpPr txBox="1"/>
          <p:nvPr/>
        </p:nvSpPr>
        <p:spPr>
          <a:xfrm>
            <a:off x="323528" y="3548220"/>
            <a:ext cx="4104456" cy="646331"/>
          </a:xfrm>
          <a:prstGeom prst="rect">
            <a:avLst/>
          </a:prstGeom>
          <a:noFill/>
        </p:spPr>
        <p:txBody>
          <a:bodyPr wrap="square" rtlCol="0">
            <a:spAutoFit/>
          </a:bodyPr>
          <a:lstStyle/>
          <a:p>
            <a:r>
              <a:rPr lang="de-DE" dirty="0">
                <a:solidFill>
                  <a:prstClr val="black"/>
                </a:solidFill>
              </a:rPr>
              <a:t>„hab kein Rückgrat zum Zerschlagen […] muss länger leben als die Gewalt“</a:t>
            </a:r>
          </a:p>
        </p:txBody>
      </p:sp>
      <p:sp>
        <p:nvSpPr>
          <p:cNvPr id="27" name="Textfeld 26"/>
          <p:cNvSpPr txBox="1"/>
          <p:nvPr/>
        </p:nvSpPr>
        <p:spPr>
          <a:xfrm>
            <a:off x="6084168" y="3644423"/>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Überlebensstrategie: Nach-geben / sich ducken</a:t>
            </a:r>
            <a:endParaRPr lang="de-DE" dirty="0">
              <a:solidFill>
                <a:prstClr val="black"/>
              </a:solidFill>
            </a:endParaRPr>
          </a:p>
        </p:txBody>
      </p:sp>
      <p:sp>
        <p:nvSpPr>
          <p:cNvPr id="11" name="Titel 10"/>
          <p:cNvSpPr>
            <a:spLocks noGrp="1"/>
          </p:cNvSpPr>
          <p:nvPr>
            <p:ph type="title"/>
          </p:nvPr>
        </p:nvSpPr>
        <p:spPr/>
        <p:txBody>
          <a:bodyPr/>
          <a:lstStyle/>
          <a:p>
            <a:endParaRPr lang="de-DE"/>
          </a:p>
        </p:txBody>
      </p:sp>
      <p:sp>
        <p:nvSpPr>
          <p:cNvPr id="23" name="Fußzeilenplatzhalter 3">
            <a:extLst>
              <a:ext uri="{FF2B5EF4-FFF2-40B4-BE49-F238E27FC236}">
                <a16:creationId xmlns:a16="http://schemas.microsoft.com/office/drawing/2014/main" id="{F9B325C3-E02D-48D0-AB8F-49EC84ABFB4C}"/>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76028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1000"/>
                                        <p:tgtEl>
                                          <p:spTgt spid="6"/>
                                        </p:tgtEl>
                                      </p:cBhvr>
                                    </p:animEffect>
                                    <p:anim calcmode="lin" valueType="num">
                                      <p:cBhvr>
                                        <p:cTn id="74" dur="1000" fill="hold"/>
                                        <p:tgtEl>
                                          <p:spTgt spid="6"/>
                                        </p:tgtEl>
                                        <p:attrNameLst>
                                          <p:attrName>ppt_x</p:attrName>
                                        </p:attrNameLst>
                                      </p:cBhvr>
                                      <p:tavLst>
                                        <p:tav tm="0">
                                          <p:val>
                                            <p:strVal val="#ppt_x"/>
                                          </p:val>
                                        </p:tav>
                                        <p:tav tm="100000">
                                          <p:val>
                                            <p:strVal val="#ppt_x"/>
                                          </p:val>
                                        </p:tav>
                                      </p:tavLst>
                                    </p:anim>
                                    <p:anim calcmode="lin" valueType="num">
                                      <p:cBhvr>
                                        <p:cTn id="7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1000"/>
                                        <p:tgtEl>
                                          <p:spTgt spid="22"/>
                                        </p:tgtEl>
                                      </p:cBhvr>
                                    </p:animEffect>
                                    <p:anim calcmode="lin" valueType="num">
                                      <p:cBhvr>
                                        <p:cTn id="81" dur="1000" fill="hold"/>
                                        <p:tgtEl>
                                          <p:spTgt spid="22"/>
                                        </p:tgtEl>
                                        <p:attrNameLst>
                                          <p:attrName>ppt_x</p:attrName>
                                        </p:attrNameLst>
                                      </p:cBhvr>
                                      <p:tavLst>
                                        <p:tav tm="0">
                                          <p:val>
                                            <p:strVal val="#ppt_x"/>
                                          </p:val>
                                        </p:tav>
                                        <p:tav tm="100000">
                                          <p:val>
                                            <p:strVal val="#ppt_x"/>
                                          </p:val>
                                        </p:tav>
                                      </p:tavLst>
                                    </p:anim>
                                    <p:anim calcmode="lin" valueType="num">
                                      <p:cBhvr>
                                        <p:cTn id="8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5" grpId="0"/>
      <p:bldP spid="10" grpId="0"/>
      <p:bldP spid="18" grpId="0" animBg="1"/>
      <p:bldP spid="19" grpId="0"/>
      <p:bldP spid="20" grpId="0"/>
      <p:bldP spid="21" grpId="0"/>
      <p:bldP spid="22"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Maßnahmen gegen die Gewalt</a:t>
            </a:r>
          </a:p>
        </p:txBody>
      </p:sp>
      <p:sp>
        <p:nvSpPr>
          <p:cNvPr id="3" name="Inhaltsplatzhalter 2"/>
          <p:cNvSpPr>
            <a:spLocks noGrp="1"/>
          </p:cNvSpPr>
          <p:nvPr>
            <p:ph idx="1"/>
          </p:nvPr>
        </p:nvSpPr>
        <p:spPr>
          <a:xfrm>
            <a:off x="457200" y="1600200"/>
            <a:ext cx="8229600" cy="4997152"/>
          </a:xfrm>
        </p:spPr>
        <p:txBody>
          <a:bodyPr>
            <a:normAutofit fontScale="92500" lnSpcReduction="10000"/>
          </a:bodyPr>
          <a:lstStyle/>
          <a:p>
            <a:pPr marL="0" indent="0">
              <a:buNone/>
            </a:pPr>
            <a:r>
              <a:rPr lang="de-DE" u="sng" dirty="0"/>
              <a:t>Struktur</a:t>
            </a:r>
            <a:r>
              <a:rPr lang="de-DE" dirty="0"/>
              <a:t>:</a:t>
            </a:r>
          </a:p>
          <a:p>
            <a:pPr marL="0" indent="0">
              <a:buNone/>
            </a:pPr>
            <a:r>
              <a:rPr lang="de-DE" dirty="0"/>
              <a:t>Text-in-Text-Struktur</a:t>
            </a:r>
          </a:p>
          <a:p>
            <a:pPr marL="0" indent="0">
              <a:buNone/>
            </a:pPr>
            <a:r>
              <a:rPr lang="de-DE" b="1" dirty="0"/>
              <a:t>Herr </a:t>
            </a:r>
            <a:r>
              <a:rPr lang="de-DE" b="1" dirty="0" err="1"/>
              <a:t>Keuner</a:t>
            </a:r>
            <a:r>
              <a:rPr lang="de-DE" dirty="0"/>
              <a:t>, der sich…</a:t>
            </a:r>
          </a:p>
          <a:p>
            <a:pPr marL="0" indent="0">
              <a:buNone/>
            </a:pPr>
            <a:r>
              <a:rPr lang="de-DE" dirty="0"/>
              <a:t>bei einem Vortrag vor Schülern gegen die Gewalt ausspricht, sich dieser dann aber, als sie leibhaftig vor ihm steht, unterwirft, </a:t>
            </a:r>
            <a:r>
              <a:rPr lang="de-DE" b="1" dirty="0"/>
              <a:t>erläutert sein Verhalten anhand einer Geschichte.</a:t>
            </a:r>
          </a:p>
          <a:p>
            <a:pPr marL="0" indent="0">
              <a:buNone/>
            </a:pPr>
            <a:r>
              <a:rPr lang="de-DE" b="1" dirty="0">
                <a:solidFill>
                  <a:srgbClr val="0070C0"/>
                </a:solidFill>
              </a:rPr>
              <a:t>Herr Egge, </a:t>
            </a:r>
            <a:r>
              <a:rPr lang="de-DE" dirty="0">
                <a:solidFill>
                  <a:srgbClr val="0070C0"/>
                </a:solidFill>
              </a:rPr>
              <a:t>…</a:t>
            </a:r>
          </a:p>
          <a:p>
            <a:pPr marL="0" indent="0">
              <a:buNone/>
            </a:pPr>
            <a:r>
              <a:rPr lang="de-DE" b="1" dirty="0">
                <a:solidFill>
                  <a:srgbClr val="0070C0"/>
                </a:solidFill>
              </a:rPr>
              <a:t>unterwirft sich ebenfalls der Gewalt,</a:t>
            </a:r>
            <a:r>
              <a:rPr lang="de-DE" dirty="0">
                <a:solidFill>
                  <a:srgbClr val="0070C0"/>
                </a:solidFill>
              </a:rPr>
              <a:t> hier in Gestalt eines Agenten, </a:t>
            </a:r>
            <a:r>
              <a:rPr lang="de-DE" b="1" dirty="0">
                <a:solidFill>
                  <a:srgbClr val="0070C0"/>
                </a:solidFill>
              </a:rPr>
              <a:t>widersetzt sich aber innerlich</a:t>
            </a:r>
            <a:r>
              <a:rPr lang="de-DE" dirty="0">
                <a:solidFill>
                  <a:srgbClr val="0070C0"/>
                </a:solidFill>
              </a:rPr>
              <a:t>.</a:t>
            </a:r>
          </a:p>
        </p:txBody>
      </p:sp>
      <p:sp>
        <p:nvSpPr>
          <p:cNvPr id="4" name="Fußzeilenplatzhalter 3">
            <a:extLst>
              <a:ext uri="{FF2B5EF4-FFF2-40B4-BE49-F238E27FC236}">
                <a16:creationId xmlns:a16="http://schemas.microsoft.com/office/drawing/2014/main" id="{17D11B15-CFDA-457B-825C-DD33B0CFB9FB}"/>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318790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228"/>
          <a:stretch/>
        </p:blipFill>
        <p:spPr bwMode="auto">
          <a:xfrm>
            <a:off x="2499184" y="674008"/>
            <a:ext cx="4135222"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links 3"/>
          <p:cNvSpPr/>
          <p:nvPr/>
        </p:nvSpPr>
        <p:spPr>
          <a:xfrm>
            <a:off x="5868144" y="1914398"/>
            <a:ext cx="3275856" cy="57606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Normalbürger? / weiser Mann?</a:t>
            </a:r>
          </a:p>
        </p:txBody>
      </p:sp>
      <p:sp>
        <p:nvSpPr>
          <p:cNvPr id="6" name="Pfeil nach rechts 5"/>
          <p:cNvSpPr/>
          <p:nvPr/>
        </p:nvSpPr>
        <p:spPr>
          <a:xfrm>
            <a:off x="243406" y="1914398"/>
            <a:ext cx="2636406"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Herr Egge</a:t>
            </a:r>
          </a:p>
        </p:txBody>
      </p:sp>
      <p:sp>
        <p:nvSpPr>
          <p:cNvPr id="7" name="Pfeil nach links 6"/>
          <p:cNvSpPr/>
          <p:nvPr/>
        </p:nvSpPr>
        <p:spPr>
          <a:xfrm>
            <a:off x="5580112" y="4110254"/>
            <a:ext cx="3168352" cy="95383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Herrschende(Staatsgewalt)</a:t>
            </a:r>
          </a:p>
          <a:p>
            <a:pPr algn="ctr"/>
            <a:r>
              <a:rPr lang="de-DE" dirty="0">
                <a:solidFill>
                  <a:prstClr val="white"/>
                </a:solidFill>
              </a:rPr>
              <a:t>in der Zeit der Illegalität</a:t>
            </a:r>
          </a:p>
        </p:txBody>
      </p:sp>
      <p:sp>
        <p:nvSpPr>
          <p:cNvPr id="5" name="Textfeld 4"/>
          <p:cNvSpPr txBox="1"/>
          <p:nvPr/>
        </p:nvSpPr>
        <p:spPr>
          <a:xfrm>
            <a:off x="541343" y="4694752"/>
            <a:ext cx="3384376" cy="923330"/>
          </a:xfrm>
          <a:prstGeom prst="rect">
            <a:avLst/>
          </a:prstGeom>
          <a:noFill/>
        </p:spPr>
        <p:txBody>
          <a:bodyPr wrap="square" rtlCol="0">
            <a:spAutoFit/>
          </a:bodyPr>
          <a:lstStyle/>
          <a:p>
            <a:r>
              <a:rPr lang="de-DE" dirty="0">
                <a:solidFill>
                  <a:prstClr val="black"/>
                </a:solidFill>
              </a:rPr>
              <a:t>konfisziert seine Wohnung und verlangt, dass Herr Egge ihm dient</a:t>
            </a:r>
          </a:p>
          <a:p>
            <a:r>
              <a:rPr lang="de-DE" dirty="0">
                <a:solidFill>
                  <a:prstClr val="black"/>
                </a:solidFill>
              </a:rPr>
              <a:t>„Wirst du mir dienen?“</a:t>
            </a:r>
          </a:p>
        </p:txBody>
      </p:sp>
      <p:sp>
        <p:nvSpPr>
          <p:cNvPr id="10" name="Textfeld 9"/>
          <p:cNvSpPr txBox="1"/>
          <p:nvPr/>
        </p:nvSpPr>
        <p:spPr>
          <a:xfrm>
            <a:off x="5004048" y="2418453"/>
            <a:ext cx="4248472" cy="369332"/>
          </a:xfrm>
          <a:prstGeom prst="rect">
            <a:avLst/>
          </a:prstGeom>
          <a:noFill/>
        </p:spPr>
        <p:txBody>
          <a:bodyPr wrap="square" rtlCol="0">
            <a:spAutoFit/>
          </a:bodyPr>
          <a:lstStyle/>
          <a:p>
            <a:r>
              <a:rPr lang="de-DE" dirty="0">
                <a:solidFill>
                  <a:prstClr val="black"/>
                </a:solidFill>
                <a:sym typeface="Wingdings" panose="05000000000000000000" pitchFamily="2" charset="2"/>
              </a:rPr>
              <a:t> muss nicht Recht haben (um jeden Preis)</a:t>
            </a:r>
            <a:endParaRPr lang="de-DE" dirty="0">
              <a:solidFill>
                <a:prstClr val="black"/>
              </a:solidFill>
            </a:endParaRPr>
          </a:p>
        </p:txBody>
      </p:sp>
      <p:sp>
        <p:nvSpPr>
          <p:cNvPr id="13" name="Textfeld 12"/>
          <p:cNvSpPr txBox="1"/>
          <p:nvPr/>
        </p:nvSpPr>
        <p:spPr>
          <a:xfrm>
            <a:off x="1619672" y="1144583"/>
            <a:ext cx="2520280" cy="369332"/>
          </a:xfrm>
          <a:prstGeom prst="rect">
            <a:avLst/>
          </a:prstGeom>
          <a:noFill/>
        </p:spPr>
        <p:txBody>
          <a:bodyPr wrap="square" rtlCol="0">
            <a:spAutoFit/>
          </a:bodyPr>
          <a:lstStyle/>
          <a:p>
            <a:r>
              <a:rPr lang="de-DE" b="1" u="sng" dirty="0">
                <a:solidFill>
                  <a:prstClr val="black"/>
                </a:solidFill>
              </a:rPr>
              <a:t>Anschauliches Beispiel</a:t>
            </a:r>
          </a:p>
        </p:txBody>
      </p:sp>
      <p:sp>
        <p:nvSpPr>
          <p:cNvPr id="17" name="Textfeld 16"/>
          <p:cNvSpPr txBox="1"/>
          <p:nvPr/>
        </p:nvSpPr>
        <p:spPr>
          <a:xfrm>
            <a:off x="5317739" y="1124744"/>
            <a:ext cx="3693098" cy="369332"/>
          </a:xfrm>
          <a:prstGeom prst="rect">
            <a:avLst/>
          </a:prstGeom>
          <a:noFill/>
        </p:spPr>
        <p:txBody>
          <a:bodyPr wrap="square" rtlCol="0">
            <a:spAutoFit/>
          </a:bodyPr>
          <a:lstStyle/>
          <a:p>
            <a:r>
              <a:rPr lang="de-DE" b="1" u="sng" dirty="0">
                <a:solidFill>
                  <a:prstClr val="black"/>
                </a:solidFill>
              </a:rPr>
              <a:t>Thematischer Teil / Deutungsebene</a:t>
            </a:r>
          </a:p>
        </p:txBody>
      </p:sp>
      <p:sp>
        <p:nvSpPr>
          <p:cNvPr id="19" name="Textfeld 18"/>
          <p:cNvSpPr txBox="1"/>
          <p:nvPr/>
        </p:nvSpPr>
        <p:spPr>
          <a:xfrm>
            <a:off x="220890" y="2389581"/>
            <a:ext cx="3384376" cy="369332"/>
          </a:xfrm>
          <a:prstGeom prst="rect">
            <a:avLst/>
          </a:prstGeom>
          <a:noFill/>
        </p:spPr>
        <p:txBody>
          <a:bodyPr wrap="square" rtlCol="0">
            <a:spAutoFit/>
          </a:bodyPr>
          <a:lstStyle/>
          <a:p>
            <a:r>
              <a:rPr lang="de-DE" dirty="0">
                <a:solidFill>
                  <a:prstClr val="black"/>
                </a:solidFill>
              </a:rPr>
              <a:t>hat gelernt nein zu sagen</a:t>
            </a:r>
          </a:p>
        </p:txBody>
      </p:sp>
      <p:sp>
        <p:nvSpPr>
          <p:cNvPr id="20" name="Textfeld 19"/>
          <p:cNvSpPr txBox="1"/>
          <p:nvPr/>
        </p:nvSpPr>
        <p:spPr>
          <a:xfrm>
            <a:off x="292053" y="2760551"/>
            <a:ext cx="3882956" cy="646331"/>
          </a:xfrm>
          <a:prstGeom prst="rect">
            <a:avLst/>
          </a:prstGeom>
          <a:noFill/>
        </p:spPr>
        <p:txBody>
          <a:bodyPr wrap="square" rtlCol="0">
            <a:spAutoFit/>
          </a:bodyPr>
          <a:lstStyle/>
          <a:p>
            <a:r>
              <a:rPr lang="de-DE" dirty="0">
                <a:solidFill>
                  <a:prstClr val="black"/>
                </a:solidFill>
              </a:rPr>
              <a:t>antwortet ihm nicht in Worten,</a:t>
            </a:r>
          </a:p>
          <a:p>
            <a:r>
              <a:rPr lang="de-DE" dirty="0">
                <a:solidFill>
                  <a:prstClr val="black"/>
                </a:solidFill>
              </a:rPr>
              <a:t>bedient ihn jedoch 7 Jahre lang</a:t>
            </a:r>
          </a:p>
        </p:txBody>
      </p:sp>
      <p:sp>
        <p:nvSpPr>
          <p:cNvPr id="21" name="Textfeld 20"/>
          <p:cNvSpPr txBox="1"/>
          <p:nvPr/>
        </p:nvSpPr>
        <p:spPr>
          <a:xfrm>
            <a:off x="6008748" y="4877759"/>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Bedrohung, verlangt Unterordnung  </a:t>
            </a:r>
            <a:endParaRPr lang="de-DE" dirty="0">
              <a:solidFill>
                <a:prstClr val="black"/>
              </a:solidFill>
            </a:endParaRPr>
          </a:p>
        </p:txBody>
      </p:sp>
      <p:sp>
        <p:nvSpPr>
          <p:cNvPr id="22" name="Pfeil nach rechts 21"/>
          <p:cNvSpPr/>
          <p:nvPr/>
        </p:nvSpPr>
        <p:spPr>
          <a:xfrm>
            <a:off x="755576" y="4290754"/>
            <a:ext cx="2475892"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dirty="0">
                <a:solidFill>
                  <a:prstClr val="white"/>
                </a:solidFill>
              </a:rPr>
              <a:t>Agent</a:t>
            </a:r>
          </a:p>
        </p:txBody>
      </p:sp>
      <p:sp>
        <p:nvSpPr>
          <p:cNvPr id="26" name="Textfeld 25"/>
          <p:cNvSpPr txBox="1"/>
          <p:nvPr/>
        </p:nvSpPr>
        <p:spPr>
          <a:xfrm>
            <a:off x="323528" y="3548220"/>
            <a:ext cx="4104456" cy="369332"/>
          </a:xfrm>
          <a:prstGeom prst="rect">
            <a:avLst/>
          </a:prstGeom>
          <a:noFill/>
        </p:spPr>
        <p:txBody>
          <a:bodyPr wrap="square" rtlCol="0">
            <a:spAutoFit/>
          </a:bodyPr>
          <a:lstStyle/>
          <a:p>
            <a:r>
              <a:rPr lang="de-DE" dirty="0">
                <a:solidFill>
                  <a:prstClr val="black"/>
                </a:solidFill>
              </a:rPr>
              <a:t>„Nein“</a:t>
            </a:r>
          </a:p>
        </p:txBody>
      </p:sp>
      <p:sp>
        <p:nvSpPr>
          <p:cNvPr id="27" name="Textfeld 26"/>
          <p:cNvSpPr txBox="1"/>
          <p:nvPr/>
        </p:nvSpPr>
        <p:spPr>
          <a:xfrm>
            <a:off x="5148064" y="2760551"/>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Überlebensstrategie: </a:t>
            </a:r>
            <a:br>
              <a:rPr lang="de-DE" dirty="0">
                <a:solidFill>
                  <a:prstClr val="black"/>
                </a:solidFill>
                <a:sym typeface="Wingdings" panose="05000000000000000000" pitchFamily="2" charset="2"/>
              </a:rPr>
            </a:br>
            <a:r>
              <a:rPr lang="de-DE" dirty="0">
                <a:solidFill>
                  <a:prstClr val="black"/>
                </a:solidFill>
                <a:sym typeface="Wingdings" panose="05000000000000000000" pitchFamily="2" charset="2"/>
              </a:rPr>
              <a:t>              Nachgeben / sich ducken</a:t>
            </a:r>
            <a:endParaRPr lang="de-DE" dirty="0">
              <a:solidFill>
                <a:prstClr val="black"/>
              </a:solidFill>
            </a:endParaRPr>
          </a:p>
        </p:txBody>
      </p:sp>
      <p:sp>
        <p:nvSpPr>
          <p:cNvPr id="23" name="Textfeld 22"/>
          <p:cNvSpPr txBox="1"/>
          <p:nvPr/>
        </p:nvSpPr>
        <p:spPr>
          <a:xfrm>
            <a:off x="576231" y="5618082"/>
            <a:ext cx="3384376" cy="369332"/>
          </a:xfrm>
          <a:prstGeom prst="rect">
            <a:avLst/>
          </a:prstGeom>
          <a:noFill/>
        </p:spPr>
        <p:txBody>
          <a:bodyPr wrap="square" rtlCol="0">
            <a:spAutoFit/>
          </a:bodyPr>
          <a:lstStyle/>
          <a:p>
            <a:r>
              <a:rPr lang="de-DE" dirty="0">
                <a:solidFill>
                  <a:prstClr val="black"/>
                </a:solidFill>
              </a:rPr>
              <a:t>Stirbt </a:t>
            </a:r>
          </a:p>
        </p:txBody>
      </p:sp>
      <p:sp>
        <p:nvSpPr>
          <p:cNvPr id="28" name="Textfeld 27"/>
          <p:cNvSpPr txBox="1"/>
          <p:nvPr/>
        </p:nvSpPr>
        <p:spPr>
          <a:xfrm>
            <a:off x="5507902" y="3405597"/>
            <a:ext cx="3384376" cy="646331"/>
          </a:xfrm>
          <a:prstGeom prst="rect">
            <a:avLst/>
          </a:prstGeom>
          <a:noFill/>
        </p:spPr>
        <p:txBody>
          <a:bodyPr wrap="square" rtlCol="0">
            <a:spAutoFit/>
          </a:bodyPr>
          <a:lstStyle/>
          <a:p>
            <a:pPr marL="269875" indent="-269875"/>
            <a:r>
              <a:rPr lang="de-DE" dirty="0">
                <a:solidFill>
                  <a:prstClr val="black"/>
                </a:solidFill>
                <a:sym typeface="Wingdings" panose="05000000000000000000" pitchFamily="2" charset="2"/>
              </a:rPr>
              <a:t> zeigt, dass er sich innerlich widersetzt hat</a:t>
            </a:r>
            <a:endParaRPr lang="de-DE" dirty="0">
              <a:solidFill>
                <a:prstClr val="black"/>
              </a:solidFill>
            </a:endParaRPr>
          </a:p>
        </p:txBody>
      </p:sp>
      <p:sp>
        <p:nvSpPr>
          <p:cNvPr id="11" name="Titel 10"/>
          <p:cNvSpPr>
            <a:spLocks noGrp="1"/>
          </p:cNvSpPr>
          <p:nvPr>
            <p:ph type="title"/>
          </p:nvPr>
        </p:nvSpPr>
        <p:spPr/>
        <p:txBody>
          <a:bodyPr/>
          <a:lstStyle/>
          <a:p>
            <a:endParaRPr lang="de-DE"/>
          </a:p>
        </p:txBody>
      </p:sp>
      <p:sp>
        <p:nvSpPr>
          <p:cNvPr id="29" name="Textfeld 28"/>
          <p:cNvSpPr txBox="1"/>
          <p:nvPr/>
        </p:nvSpPr>
        <p:spPr>
          <a:xfrm>
            <a:off x="6008748" y="5479582"/>
            <a:ext cx="3384376" cy="646331"/>
          </a:xfrm>
          <a:prstGeom prst="rect">
            <a:avLst/>
          </a:prstGeom>
          <a:noFill/>
        </p:spPr>
        <p:txBody>
          <a:bodyPr wrap="square" rtlCol="0">
            <a:spAutoFit/>
          </a:bodyPr>
          <a:lstStyle/>
          <a:p>
            <a:r>
              <a:rPr lang="de-DE" dirty="0">
                <a:solidFill>
                  <a:prstClr val="black"/>
                </a:solidFill>
                <a:sym typeface="Wingdings" panose="05000000000000000000" pitchFamily="2" charset="2"/>
              </a:rPr>
              <a:t> Ende der Bedrohungs-</a:t>
            </a:r>
          </a:p>
          <a:p>
            <a:r>
              <a:rPr lang="de-DE" dirty="0" err="1">
                <a:solidFill>
                  <a:prstClr val="black"/>
                </a:solidFill>
                <a:sym typeface="Wingdings" panose="05000000000000000000" pitchFamily="2" charset="2"/>
              </a:rPr>
              <a:t>situation</a:t>
            </a:r>
            <a:r>
              <a:rPr lang="de-DE" dirty="0">
                <a:solidFill>
                  <a:prstClr val="black"/>
                </a:solidFill>
                <a:sym typeface="Wingdings" panose="05000000000000000000" pitchFamily="2" charset="2"/>
              </a:rPr>
              <a:t> (ohne eigenes Zutun)</a:t>
            </a:r>
            <a:endParaRPr lang="de-DE"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30" y="1048987"/>
            <a:ext cx="9022370" cy="5203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ußzeilenplatzhalter 3">
            <a:extLst>
              <a:ext uri="{FF2B5EF4-FFF2-40B4-BE49-F238E27FC236}">
                <a16:creationId xmlns:a16="http://schemas.microsoft.com/office/drawing/2014/main" id="{477AD7E3-2107-46E7-B9B9-42CF4CD43B55}"/>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28584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nodeType="clickEffect">
                                  <p:stCondLst>
                                    <p:cond delay="0"/>
                                  </p:stCondLst>
                                  <p:childTnLst>
                                    <p:animMotion origin="layout" path="M 2.77778E-6 4.07407E-6 L -0.45538 -0.0007 " pathEditMode="relative" rAng="0" ptsTypes="AA">
                                      <p:cBhvr>
                                        <p:cTn id="50" dur="2000" fill="hold"/>
                                        <p:tgtEl>
                                          <p:spTgt spid="1026"/>
                                        </p:tgtEl>
                                        <p:attrNameLst>
                                          <p:attrName>ppt_x</p:attrName>
                                          <p:attrName>ppt_y</p:attrName>
                                        </p:attrNameLst>
                                      </p:cBhvr>
                                      <p:rCtr x="-22778"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9" grpId="0"/>
      <p:bldP spid="20" grpId="0"/>
      <p:bldP spid="21" grpId="0"/>
      <p:bldP spid="26" grpId="0"/>
      <p:bldP spid="27" grpId="0"/>
      <p:bldP spid="23"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647700"/>
            <a:ext cx="83312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572000" y="2060848"/>
            <a:ext cx="3816424" cy="1800200"/>
          </a:xfrm>
          <a:prstGeom prst="ellipse">
            <a:avLst/>
          </a:prstGeom>
          <a:no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Ellipse 5"/>
          <p:cNvSpPr/>
          <p:nvPr/>
        </p:nvSpPr>
        <p:spPr>
          <a:xfrm>
            <a:off x="1187624" y="2966281"/>
            <a:ext cx="3672408" cy="1152128"/>
          </a:xfrm>
          <a:prstGeom prst="ellipse">
            <a:avLst/>
          </a:prstGeom>
          <a:no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Fußzeilenplatzhalter 3">
            <a:extLst>
              <a:ext uri="{FF2B5EF4-FFF2-40B4-BE49-F238E27FC236}">
                <a16:creationId xmlns:a16="http://schemas.microsoft.com/office/drawing/2014/main" id="{EC433871-52F5-4CE8-B047-2BA37032DA93}"/>
              </a:ext>
            </a:extLst>
          </p:cNvPr>
          <p:cNvSpPr>
            <a:spLocks noGrp="1"/>
          </p:cNvSpPr>
          <p:nvPr>
            <p:ph type="ftr" sz="quarter" idx="11"/>
          </p:nvPr>
        </p:nvSpPr>
        <p:spPr>
          <a:xfrm>
            <a:off x="1619672" y="635635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231239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leichschenkliges Dreieck 2"/>
          <p:cNvSpPr/>
          <p:nvPr/>
        </p:nvSpPr>
        <p:spPr>
          <a:xfrm rot="5400000">
            <a:off x="665566" y="1394774"/>
            <a:ext cx="1728192" cy="19802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AUTOR</a:t>
            </a:r>
          </a:p>
        </p:txBody>
      </p:sp>
      <p:sp>
        <p:nvSpPr>
          <p:cNvPr id="6" name="Gleichschenkliges Dreieck 5"/>
          <p:cNvSpPr/>
          <p:nvPr/>
        </p:nvSpPr>
        <p:spPr>
          <a:xfrm rot="5400000">
            <a:off x="1697423" y="1418519"/>
            <a:ext cx="1836204" cy="2040742"/>
          </a:xfrm>
          <a:prstGeom prst="triangl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de-DE" dirty="0"/>
              <a:t>ERZÄHER</a:t>
            </a:r>
          </a:p>
        </p:txBody>
      </p:sp>
      <p:sp>
        <p:nvSpPr>
          <p:cNvPr id="2" name="Textfeld 1"/>
          <p:cNvSpPr txBox="1"/>
          <p:nvPr/>
        </p:nvSpPr>
        <p:spPr>
          <a:xfrm>
            <a:off x="2608425" y="1977225"/>
            <a:ext cx="3708412"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de-DE" sz="5400" dirty="0"/>
              <a:t>Geschichte</a:t>
            </a:r>
          </a:p>
        </p:txBody>
      </p:sp>
      <p:sp>
        <p:nvSpPr>
          <p:cNvPr id="7" name="Gleichschenkliges Dreieck 6"/>
          <p:cNvSpPr/>
          <p:nvPr/>
        </p:nvSpPr>
        <p:spPr>
          <a:xfrm rot="5400000">
            <a:off x="6330453" y="1310507"/>
            <a:ext cx="1836204" cy="2040742"/>
          </a:xfrm>
          <a:prstGeom prst="triangle">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de-DE" dirty="0"/>
              <a:t>impliziter Leser</a:t>
            </a:r>
          </a:p>
        </p:txBody>
      </p:sp>
      <p:sp>
        <p:nvSpPr>
          <p:cNvPr id="5" name="Textfeld 4"/>
          <p:cNvSpPr txBox="1"/>
          <p:nvPr/>
        </p:nvSpPr>
        <p:spPr>
          <a:xfrm>
            <a:off x="827584" y="260648"/>
            <a:ext cx="7271664" cy="523220"/>
          </a:xfrm>
          <a:prstGeom prst="rect">
            <a:avLst/>
          </a:prstGeom>
          <a:noFill/>
        </p:spPr>
        <p:txBody>
          <a:bodyPr wrap="square" rtlCol="0">
            <a:spAutoFit/>
          </a:bodyPr>
          <a:lstStyle/>
          <a:p>
            <a:pPr algn="ctr"/>
            <a:r>
              <a:rPr lang="de-DE" sz="2800" dirty="0"/>
              <a:t>Modell literarischen Erzählens</a:t>
            </a:r>
          </a:p>
        </p:txBody>
      </p:sp>
      <p:sp>
        <p:nvSpPr>
          <p:cNvPr id="4" name="Gleichschenkliges Dreieck 3"/>
          <p:cNvSpPr/>
          <p:nvPr/>
        </p:nvSpPr>
        <p:spPr>
          <a:xfrm rot="5400000">
            <a:off x="7163987" y="1475844"/>
            <a:ext cx="1751764" cy="1583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a:t>LESER</a:t>
            </a:r>
          </a:p>
        </p:txBody>
      </p:sp>
      <p:sp>
        <p:nvSpPr>
          <p:cNvPr id="8" name="Rechteck 7"/>
          <p:cNvSpPr/>
          <p:nvPr/>
        </p:nvSpPr>
        <p:spPr>
          <a:xfrm>
            <a:off x="1609353" y="998730"/>
            <a:ext cx="5653199" cy="2664296"/>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3059832" y="3625868"/>
            <a:ext cx="2520280" cy="584775"/>
          </a:xfrm>
          <a:prstGeom prst="rect">
            <a:avLst/>
          </a:prstGeom>
          <a:noFill/>
        </p:spPr>
        <p:txBody>
          <a:bodyPr wrap="square" rtlCol="0">
            <a:spAutoFit/>
          </a:bodyPr>
          <a:lstStyle/>
          <a:p>
            <a:pPr algn="ctr"/>
            <a:r>
              <a:rPr lang="de-DE" sz="3200" b="1" dirty="0"/>
              <a:t>TEXT</a:t>
            </a:r>
          </a:p>
        </p:txBody>
      </p:sp>
      <p:sp>
        <p:nvSpPr>
          <p:cNvPr id="10" name="Textfeld 9"/>
          <p:cNvSpPr txBox="1"/>
          <p:nvPr/>
        </p:nvSpPr>
        <p:spPr>
          <a:xfrm>
            <a:off x="1563811" y="4210643"/>
            <a:ext cx="5744281" cy="2585323"/>
          </a:xfrm>
          <a:prstGeom prst="rect">
            <a:avLst/>
          </a:prstGeom>
          <a:noFill/>
          <a:ln w="57150">
            <a:solidFill>
              <a:srgbClr val="FFC000"/>
            </a:solidFill>
          </a:ln>
        </p:spPr>
        <p:txBody>
          <a:bodyPr wrap="square" rtlCol="0">
            <a:spAutoFit/>
          </a:bodyPr>
          <a:lstStyle/>
          <a:p>
            <a:r>
              <a:rPr lang="de-DE" dirty="0"/>
              <a:t>Entstehungszeit</a:t>
            </a:r>
          </a:p>
          <a:p>
            <a:r>
              <a:rPr lang="de-DE" dirty="0"/>
              <a:t>Autor</a:t>
            </a:r>
          </a:p>
          <a:p>
            <a:r>
              <a:rPr lang="de-DE" dirty="0"/>
              <a:t>Gattung</a:t>
            </a:r>
          </a:p>
          <a:p>
            <a:pPr algn="r"/>
            <a:r>
              <a:rPr lang="de-DE" dirty="0"/>
              <a:t>bekannte / tradierte Handlungsmuster</a:t>
            </a:r>
          </a:p>
          <a:p>
            <a:pPr algn="r"/>
            <a:r>
              <a:rPr lang="de-DE" dirty="0"/>
              <a:t>ähnliche Texte</a:t>
            </a:r>
          </a:p>
          <a:p>
            <a:pPr algn="r"/>
            <a:r>
              <a:rPr lang="de-DE" dirty="0"/>
              <a:t>Intertextualität</a:t>
            </a:r>
          </a:p>
          <a:p>
            <a:pPr algn="r"/>
            <a:r>
              <a:rPr lang="de-DE" dirty="0"/>
              <a:t>etc.</a:t>
            </a:r>
          </a:p>
          <a:p>
            <a:pPr algn="r"/>
            <a:endParaRPr lang="de-DE" dirty="0"/>
          </a:p>
          <a:p>
            <a:pPr algn="r"/>
            <a:endParaRPr lang="de-DE" dirty="0"/>
          </a:p>
        </p:txBody>
      </p:sp>
      <p:sp>
        <p:nvSpPr>
          <p:cNvPr id="11" name="Textfeld 10"/>
          <p:cNvSpPr txBox="1"/>
          <p:nvPr/>
        </p:nvSpPr>
        <p:spPr>
          <a:xfrm>
            <a:off x="2615525" y="1022146"/>
            <a:ext cx="34686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dirty="0"/>
              <a:t>textimmanente Informationen</a:t>
            </a:r>
          </a:p>
        </p:txBody>
      </p:sp>
      <p:sp>
        <p:nvSpPr>
          <p:cNvPr id="12" name="Textfeld 11"/>
          <p:cNvSpPr txBox="1"/>
          <p:nvPr/>
        </p:nvSpPr>
        <p:spPr>
          <a:xfrm>
            <a:off x="2729094" y="6149635"/>
            <a:ext cx="346864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dirty="0"/>
              <a:t>textübergreifende Informationen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918255"/>
            <a:ext cx="2056447" cy="99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556590" y="4229265"/>
            <a:ext cx="720080" cy="369332"/>
          </a:xfrm>
          <a:prstGeom prst="rect">
            <a:avLst/>
          </a:prstGeom>
          <a:noFill/>
        </p:spPr>
        <p:txBody>
          <a:bodyPr wrap="square" rtlCol="0">
            <a:spAutoFit/>
          </a:bodyPr>
          <a:lstStyle/>
          <a:p>
            <a:r>
              <a:rPr lang="de-DE" dirty="0"/>
              <a:t>1932</a:t>
            </a:r>
          </a:p>
        </p:txBody>
      </p:sp>
      <p:pic>
        <p:nvPicPr>
          <p:cNvPr id="6149" name="Picture 5"/>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359" y="4149080"/>
            <a:ext cx="371461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969" y="5423311"/>
            <a:ext cx="3837982"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ußzeilenplatzhalter 3">
            <a:extLst>
              <a:ext uri="{FF2B5EF4-FFF2-40B4-BE49-F238E27FC236}">
                <a16:creationId xmlns:a16="http://schemas.microsoft.com/office/drawing/2014/main" id="{00F695FC-06E5-4BD7-A257-9A1A2F38DD68}"/>
              </a:ext>
            </a:extLst>
          </p:cNvPr>
          <p:cNvSpPr>
            <a:spLocks noGrp="1"/>
          </p:cNvSpPr>
          <p:nvPr>
            <p:ph type="ftr" sz="quarter" idx="11"/>
          </p:nvPr>
        </p:nvSpPr>
        <p:spPr>
          <a:xfrm>
            <a:off x="1529662" y="6462270"/>
            <a:ext cx="5832648" cy="365125"/>
          </a:xfrm>
        </p:spPr>
        <p:txBody>
          <a:bodyPr/>
          <a:lstStyle/>
          <a:p>
            <a:r>
              <a:rPr lang="de-DE" dirty="0"/>
              <a:t>Landesbildungsserver Baden-Württemberg, Fachredaktion Deutsch, www.deutsch-bw.de</a:t>
            </a:r>
          </a:p>
        </p:txBody>
      </p:sp>
    </p:spTree>
    <p:extLst>
      <p:ext uri="{BB962C8B-B14F-4D97-AF65-F5344CB8AC3E}">
        <p14:creationId xmlns:p14="http://schemas.microsoft.com/office/powerpoint/2010/main" val="30345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146"/>
                                        </p:tgtEl>
                                        <p:attrNameLst>
                                          <p:attrName>style.visibility</p:attrName>
                                        </p:attrNameLst>
                                      </p:cBhvr>
                                      <p:to>
                                        <p:strVal val="visible"/>
                                      </p:to>
                                    </p:set>
                                    <p:animEffect transition="in" filter="fade">
                                      <p:cBhvr>
                                        <p:cTn id="58" dur="1000"/>
                                        <p:tgtEl>
                                          <p:spTgt spid="6146"/>
                                        </p:tgtEl>
                                      </p:cBhvr>
                                    </p:animEffect>
                                    <p:anim calcmode="lin" valueType="num">
                                      <p:cBhvr>
                                        <p:cTn id="59" dur="1000" fill="hold"/>
                                        <p:tgtEl>
                                          <p:spTgt spid="6146"/>
                                        </p:tgtEl>
                                        <p:attrNameLst>
                                          <p:attrName>ppt_x</p:attrName>
                                        </p:attrNameLst>
                                      </p:cBhvr>
                                      <p:tavLst>
                                        <p:tav tm="0">
                                          <p:val>
                                            <p:strVal val="#ppt_x"/>
                                          </p:val>
                                        </p:tav>
                                        <p:tav tm="100000">
                                          <p:val>
                                            <p:strVal val="#ppt_x"/>
                                          </p:val>
                                        </p:tav>
                                      </p:tavLst>
                                    </p:anim>
                                    <p:anim calcmode="lin" valueType="num">
                                      <p:cBhvr>
                                        <p:cTn id="60"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6149"/>
                                        </p:tgtEl>
                                        <p:attrNameLst>
                                          <p:attrName>style.visibility</p:attrName>
                                        </p:attrNameLst>
                                      </p:cBhvr>
                                      <p:to>
                                        <p:strVal val="visible"/>
                                      </p:to>
                                    </p:set>
                                    <p:animEffect transition="in" filter="circle(in)">
                                      <p:cBhvr>
                                        <p:cTn id="69" dur="2000"/>
                                        <p:tgtEl>
                                          <p:spTgt spid="6149"/>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6147"/>
                                        </p:tgtEl>
                                        <p:attrNameLst>
                                          <p:attrName>style.visibility</p:attrName>
                                        </p:attrNameLst>
                                      </p:cBhvr>
                                      <p:to>
                                        <p:strVal val="visible"/>
                                      </p:to>
                                    </p:set>
                                    <p:animEffect transition="in" filter="circle(in)">
                                      <p:cBhvr>
                                        <p:cTn id="74"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P spid="7" grpId="0" animBg="1"/>
      <p:bldP spid="4" grpId="0" animBg="1"/>
      <p:bldP spid="8" grpId="0" animBg="1"/>
      <p:bldP spid="9" grpId="0"/>
      <p:bldP spid="10" grpId="0" animBg="1"/>
      <p:bldP spid="11" grpId="0" animBg="1"/>
      <p:bldP spid="12" grpId="0" animBg="1"/>
      <p:bldP spid="13" grpId="0"/>
    </p:bld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Words>
  <Application>Microsoft Office PowerPoint</Application>
  <PresentationFormat>Bildschirmpräsentation (4:3)</PresentationFormat>
  <Paragraphs>100</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Wingdings</vt:lpstr>
      <vt:lpstr>Larissa</vt:lpstr>
      <vt:lpstr>Maßnahmen gegen die Gewalt</vt:lpstr>
      <vt:lpstr>PowerPoint-Präsentation</vt:lpstr>
      <vt:lpstr>Maßnahmen gegen die Gewalt</vt:lpstr>
      <vt:lpstr>Maßnahmen gegen die Gewalt</vt:lpstr>
      <vt:lpstr>PowerPoint-Präsentation</vt:lpstr>
      <vt:lpstr>Maßnahmen gegen die Gewalt</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Parabeln</dc:title>
  <dc:creator>Blennemann</dc:creator>
  <cp:lastModifiedBy>Blennemann</cp:lastModifiedBy>
  <cp:revision>18</cp:revision>
  <dcterms:created xsi:type="dcterms:W3CDTF">2017-10-18T13:15:59Z</dcterms:created>
  <dcterms:modified xsi:type="dcterms:W3CDTF">2020-10-19T08:17:44Z</dcterms:modified>
</cp:coreProperties>
</file>