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89" r:id="rId2"/>
    <p:sldId id="292" r:id="rId3"/>
    <p:sldId id="293" r:id="rId4"/>
    <p:sldId id="294" r:id="rId5"/>
    <p:sldId id="295" r:id="rId6"/>
    <p:sldId id="276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9"/>
    <p:restoredTop sz="94631"/>
  </p:normalViewPr>
  <p:slideViewPr>
    <p:cSldViewPr snapToGrid="0" snapToObjects="1">
      <p:cViewPr varScale="1">
        <p:scale>
          <a:sx n="117" d="100"/>
          <a:sy n="117" d="100"/>
        </p:scale>
        <p:origin x="19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18.12.20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52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18.12.20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178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18.12.20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150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18.12.20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618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18.12.20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624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18.12.20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69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18.12.20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0681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18.12.20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727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18.12.20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76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18.12.20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52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18.12.20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953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B68BB-5F95-204C-8E70-1EA7339BE402}" type="datetimeFigureOut">
              <a:rPr lang="de-DE" smtClean="0"/>
              <a:t>18.12.20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17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Person, draußen, klein, Kind enthält.&#10;&#10;Automatisch generierte Beschreibung">
            <a:extLst>
              <a:ext uri="{FF2B5EF4-FFF2-40B4-BE49-F238E27FC236}">
                <a16:creationId xmlns:a16="http://schemas.microsoft.com/office/drawing/2014/main" id="{8E87BEB6-37B1-F74B-A644-D133E43F29F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84" y="697301"/>
            <a:ext cx="3255280" cy="3119788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2364D3FB-AA5B-CF49-AA21-FC9F49055D40}"/>
              </a:ext>
            </a:extLst>
          </p:cNvPr>
          <p:cNvSpPr txBox="1"/>
          <p:nvPr/>
        </p:nvSpPr>
        <p:spPr>
          <a:xfrm>
            <a:off x="0" y="128684"/>
            <a:ext cx="9144000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i="1" dirty="0">
                <a:solidFill>
                  <a:schemeClr val="bg1"/>
                </a:solidFill>
              </a:rPr>
              <a:t>Bio aus der Vorwoche</a:t>
            </a:r>
            <a:r>
              <a:rPr lang="de-DE" i="1" dirty="0">
                <a:solidFill>
                  <a:schemeClr val="bg1"/>
                </a:solidFill>
              </a:rPr>
              <a:t>: </a:t>
            </a:r>
            <a:r>
              <a:rPr lang="de-DE" sz="2000" b="1" dirty="0">
                <a:solidFill>
                  <a:schemeClr val="bg1"/>
                </a:solidFill>
              </a:rPr>
              <a:t>Bei der Geschlechtszellbildung können Fehler auftreten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AA4EFB17-DD24-DA45-89C4-B81AA2BCC7F7}"/>
              </a:ext>
            </a:extLst>
          </p:cNvPr>
          <p:cNvGrpSpPr/>
          <p:nvPr/>
        </p:nvGrpSpPr>
        <p:grpSpPr>
          <a:xfrm>
            <a:off x="121383" y="697301"/>
            <a:ext cx="6491769" cy="6148526"/>
            <a:chOff x="121383" y="697301"/>
            <a:chExt cx="6491769" cy="6148526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A1B8702C-6983-AB4A-99FF-48BE719CA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383" y="697301"/>
              <a:ext cx="6491769" cy="6148526"/>
            </a:xfrm>
            <a:prstGeom prst="rect">
              <a:avLst/>
            </a:prstGeom>
          </p:spPr>
        </p:pic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97D86B51-DF6B-0C4C-AAAB-6944DF14239D}"/>
                </a:ext>
              </a:extLst>
            </p:cNvPr>
            <p:cNvGrpSpPr/>
            <p:nvPr/>
          </p:nvGrpSpPr>
          <p:grpSpPr>
            <a:xfrm>
              <a:off x="2693103" y="1892593"/>
              <a:ext cx="348327" cy="323322"/>
              <a:chOff x="2725002" y="1884467"/>
              <a:chExt cx="460177" cy="427143"/>
            </a:xfrm>
          </p:grpSpPr>
          <p:pic>
            <p:nvPicPr>
              <p:cNvPr id="11" name="Grafik 10">
                <a:extLst>
                  <a:ext uri="{FF2B5EF4-FFF2-40B4-BE49-F238E27FC236}">
                    <a16:creationId xmlns:a16="http://schemas.microsoft.com/office/drawing/2014/main" id="{3F4E10A6-3D96-A245-863C-1DEA62708F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2FEFC"/>
                  </a:clrFrom>
                  <a:clrTo>
                    <a:srgbClr val="F2FEFC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725002" y="1884467"/>
                <a:ext cx="380124" cy="244366"/>
              </a:xfrm>
              <a:prstGeom prst="rect">
                <a:avLst/>
              </a:prstGeom>
            </p:spPr>
          </p:pic>
          <p:pic>
            <p:nvPicPr>
              <p:cNvPr id="12" name="Grafik 11">
                <a:extLst>
                  <a:ext uri="{FF2B5EF4-FFF2-40B4-BE49-F238E27FC236}">
                    <a16:creationId xmlns:a16="http://schemas.microsoft.com/office/drawing/2014/main" id="{D1E0B41C-64C5-0041-A9F6-D20FE92BA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BFF"/>
                  </a:clrFrom>
                  <a:clrTo>
                    <a:srgbClr val="FFFB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757538" y="2067244"/>
                <a:ext cx="427641" cy="244366"/>
              </a:xfrm>
              <a:prstGeom prst="rect">
                <a:avLst/>
              </a:prstGeom>
            </p:spPr>
          </p:pic>
        </p:grp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F752AFA4-A795-294B-BF5B-CCBDB4EFD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2FEFC"/>
                </a:clrFrom>
                <a:clrTo>
                  <a:srgbClr val="F2FE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18939" y="4638753"/>
              <a:ext cx="287732" cy="184971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C91BFB73-E3B8-F445-A0EC-F5D1E1630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BFF"/>
                </a:clrFrom>
                <a:clrTo>
                  <a:srgbClr val="FFFB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77005" y="5975728"/>
              <a:ext cx="323699" cy="184971"/>
            </a:xfrm>
            <a:prstGeom prst="rect">
              <a:avLst/>
            </a:prstGeom>
          </p:spPr>
        </p:pic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DAA2741F-E96B-4644-95A9-97A6CAF3E412}"/>
                </a:ext>
              </a:extLst>
            </p:cNvPr>
            <p:cNvGrpSpPr/>
            <p:nvPr/>
          </p:nvGrpSpPr>
          <p:grpSpPr>
            <a:xfrm>
              <a:off x="4029780" y="4455040"/>
              <a:ext cx="426986" cy="269686"/>
              <a:chOff x="7349404" y="2247961"/>
              <a:chExt cx="592280" cy="374087"/>
            </a:xfrm>
          </p:grpSpPr>
          <p:pic>
            <p:nvPicPr>
              <p:cNvPr id="17" name="Grafik 16">
                <a:extLst>
                  <a:ext uri="{FF2B5EF4-FFF2-40B4-BE49-F238E27FC236}">
                    <a16:creationId xmlns:a16="http://schemas.microsoft.com/office/drawing/2014/main" id="{8A5E503B-06C4-4C4A-B8AA-248D1A5B3E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514157" y="2435005"/>
                <a:ext cx="427527" cy="187043"/>
              </a:xfrm>
              <a:prstGeom prst="rect">
                <a:avLst/>
              </a:prstGeom>
            </p:spPr>
          </p:pic>
          <p:pic>
            <p:nvPicPr>
              <p:cNvPr id="18" name="Grafik 17">
                <a:extLst>
                  <a:ext uri="{FF2B5EF4-FFF2-40B4-BE49-F238E27FC236}">
                    <a16:creationId xmlns:a16="http://schemas.microsoft.com/office/drawing/2014/main" id="{BFE2D511-016B-FE43-88A3-CA7669402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8FFFB"/>
                  </a:clrFrom>
                  <a:clrTo>
                    <a:srgbClr val="F8FFFB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349404" y="2247961"/>
                <a:ext cx="498784" cy="187044"/>
              </a:xfrm>
              <a:prstGeom prst="rect">
                <a:avLst/>
              </a:prstGeom>
            </p:spPr>
          </p:pic>
        </p:grp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52CD74B4-D6F5-C449-93C1-1CF4BB3F4D26}"/>
              </a:ext>
            </a:extLst>
          </p:cNvPr>
          <p:cNvGrpSpPr/>
          <p:nvPr/>
        </p:nvGrpSpPr>
        <p:grpSpPr>
          <a:xfrm>
            <a:off x="5910943" y="1273629"/>
            <a:ext cx="1298200" cy="3219511"/>
            <a:chOff x="5910943" y="1273629"/>
            <a:chExt cx="1298200" cy="3219511"/>
          </a:xfrm>
        </p:grpSpPr>
        <p:cxnSp>
          <p:nvCxnSpPr>
            <p:cNvPr id="4" name="Gerade Verbindung mit Pfeil 3">
              <a:extLst>
                <a:ext uri="{FF2B5EF4-FFF2-40B4-BE49-F238E27FC236}">
                  <a16:creationId xmlns:a16="http://schemas.microsoft.com/office/drawing/2014/main" id="{4D4B76FF-62AF-3342-A201-420BCAC86831}"/>
                </a:ext>
              </a:extLst>
            </p:cNvPr>
            <p:cNvCxnSpPr/>
            <p:nvPr/>
          </p:nvCxnSpPr>
          <p:spPr>
            <a:xfrm flipH="1">
              <a:off x="5910943" y="1273629"/>
              <a:ext cx="1289957" cy="0"/>
            </a:xfrm>
            <a:prstGeom prst="straightConnector1">
              <a:avLst/>
            </a:prstGeom>
            <a:ln w="889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mit Pfeil 20">
              <a:extLst>
                <a:ext uri="{FF2B5EF4-FFF2-40B4-BE49-F238E27FC236}">
                  <a16:creationId xmlns:a16="http://schemas.microsoft.com/office/drawing/2014/main" id="{75274608-511A-AF45-A5E1-7942EF959853}"/>
                </a:ext>
              </a:extLst>
            </p:cNvPr>
            <p:cNvCxnSpPr/>
            <p:nvPr/>
          </p:nvCxnSpPr>
          <p:spPr>
            <a:xfrm flipH="1">
              <a:off x="5919186" y="1892593"/>
              <a:ext cx="1289957" cy="0"/>
            </a:xfrm>
            <a:prstGeom prst="straightConnector1">
              <a:avLst/>
            </a:prstGeom>
            <a:ln w="889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>
              <a:extLst>
                <a:ext uri="{FF2B5EF4-FFF2-40B4-BE49-F238E27FC236}">
                  <a16:creationId xmlns:a16="http://schemas.microsoft.com/office/drawing/2014/main" id="{2FC37A98-665B-A648-A41C-C580AE900F1B}"/>
                </a:ext>
              </a:extLst>
            </p:cNvPr>
            <p:cNvCxnSpPr/>
            <p:nvPr/>
          </p:nvCxnSpPr>
          <p:spPr>
            <a:xfrm flipH="1">
              <a:off x="5910943" y="4493140"/>
              <a:ext cx="1289957" cy="0"/>
            </a:xfrm>
            <a:prstGeom prst="straightConnector1">
              <a:avLst/>
            </a:prstGeom>
            <a:ln w="889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B2CE989C-1C65-E745-B11A-33FCC56E4539}"/>
              </a:ext>
            </a:extLst>
          </p:cNvPr>
          <p:cNvSpPr txBox="1"/>
          <p:nvPr/>
        </p:nvSpPr>
        <p:spPr>
          <a:xfrm rot="20040631">
            <a:off x="5659850" y="4957722"/>
            <a:ext cx="3708614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Fehler in der Meiose führen zu Trisomie 21</a:t>
            </a:r>
          </a:p>
        </p:txBody>
      </p:sp>
    </p:spTree>
    <p:extLst>
      <p:ext uri="{BB962C8B-B14F-4D97-AF65-F5344CB8AC3E}">
        <p14:creationId xmlns:p14="http://schemas.microsoft.com/office/powerpoint/2010/main" val="131800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23">
            <a:extLst>
              <a:ext uri="{FF2B5EF4-FFF2-40B4-BE49-F238E27FC236}">
                <a16:creationId xmlns:a16="http://schemas.microsoft.com/office/drawing/2014/main" id="{2364D3FB-AA5B-CF49-AA21-FC9F49055D40}"/>
              </a:ext>
            </a:extLst>
          </p:cNvPr>
          <p:cNvSpPr txBox="1"/>
          <p:nvPr/>
        </p:nvSpPr>
        <p:spPr>
          <a:xfrm>
            <a:off x="0" y="12868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i="1" dirty="0">
                <a:solidFill>
                  <a:schemeClr val="bg1"/>
                </a:solidFill>
              </a:rPr>
              <a:t>Bio aus der Vorwoche: </a:t>
            </a:r>
            <a:r>
              <a:rPr lang="de-DE" sz="2400" b="1" dirty="0">
                <a:solidFill>
                  <a:schemeClr val="bg1"/>
                </a:solidFill>
              </a:rPr>
              <a:t>Fallbeispiele für die genetische Beratung</a:t>
            </a:r>
          </a:p>
        </p:txBody>
      </p:sp>
      <p:pic>
        <p:nvPicPr>
          <p:cNvPr id="13" name="Grafik 12" descr="Ein Bild, das Bildschirm, Gebäude, sitzend, Zeichnung enthält.&#10;&#10;Automatisch generierte Beschreibung">
            <a:extLst>
              <a:ext uri="{FF2B5EF4-FFF2-40B4-BE49-F238E27FC236}">
                <a16:creationId xmlns:a16="http://schemas.microsoft.com/office/drawing/2014/main" id="{5CE4DDC5-D0A0-8944-8A7C-D7572776345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06" y="1435022"/>
            <a:ext cx="3973490" cy="4004336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ACDC057-7767-F240-A544-94E0B431F5A3}"/>
              </a:ext>
            </a:extLst>
          </p:cNvPr>
          <p:cNvGrpSpPr/>
          <p:nvPr/>
        </p:nvGrpSpPr>
        <p:grpSpPr>
          <a:xfrm>
            <a:off x="655574" y="1210084"/>
            <a:ext cx="3722112" cy="3790978"/>
            <a:chOff x="2421164" y="2500042"/>
            <a:chExt cx="3722112" cy="3790978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C4938761-996E-7D46-AAE8-FD1C950A3180}"/>
                </a:ext>
              </a:extLst>
            </p:cNvPr>
            <p:cNvSpPr/>
            <p:nvPr/>
          </p:nvSpPr>
          <p:spPr>
            <a:xfrm>
              <a:off x="4377215" y="2500042"/>
              <a:ext cx="17660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/>
                <a:t>Valeries Eizellen</a:t>
              </a:r>
              <a:endParaRPr lang="de-DE" dirty="0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39390742-1808-1D4F-B91D-9F238AFE0053}"/>
                </a:ext>
              </a:extLst>
            </p:cNvPr>
            <p:cNvSpPr/>
            <p:nvPr/>
          </p:nvSpPr>
          <p:spPr>
            <a:xfrm rot="16200000">
              <a:off x="1348114" y="4848638"/>
              <a:ext cx="25154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/>
                <a:t>Rolands Spermienzellen</a:t>
              </a:r>
              <a:endParaRPr lang="de-DE" dirty="0"/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DD450EB2-BCD9-7744-A9B3-03BA83E74CA7}"/>
              </a:ext>
            </a:extLst>
          </p:cNvPr>
          <p:cNvGrpSpPr/>
          <p:nvPr/>
        </p:nvGrpSpPr>
        <p:grpSpPr>
          <a:xfrm>
            <a:off x="2363498" y="1579416"/>
            <a:ext cx="2243137" cy="769441"/>
            <a:chOff x="4129088" y="2869374"/>
            <a:chExt cx="2243137" cy="769441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64339CBE-B082-8C4A-A2EC-5C7308E29CFC}"/>
                </a:ext>
              </a:extLst>
            </p:cNvPr>
            <p:cNvSpPr txBox="1"/>
            <p:nvPr/>
          </p:nvSpPr>
          <p:spPr>
            <a:xfrm>
              <a:off x="4230016" y="2869374"/>
              <a:ext cx="196079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4400" b="1" dirty="0"/>
                <a:t>X         </a:t>
              </a:r>
              <a:r>
                <a:rPr lang="de-DE" sz="4400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8" name="Abgerundetes Rechteck 7">
              <a:extLst>
                <a:ext uri="{FF2B5EF4-FFF2-40B4-BE49-F238E27FC236}">
                  <a16:creationId xmlns:a16="http://schemas.microsoft.com/office/drawing/2014/main" id="{D9A9B5C4-5DB3-844F-8B31-B18660EE0B52}"/>
                </a:ext>
              </a:extLst>
            </p:cNvPr>
            <p:cNvSpPr/>
            <p:nvPr/>
          </p:nvSpPr>
          <p:spPr>
            <a:xfrm>
              <a:off x="4129088" y="2869374"/>
              <a:ext cx="2243137" cy="769441"/>
            </a:xfrm>
            <a:prstGeom prst="roundRect">
              <a:avLst/>
            </a:prstGeom>
            <a:solidFill>
              <a:srgbClr val="00B050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BE6F4A0-195E-734B-B8A4-27614EA0F506}"/>
              </a:ext>
            </a:extLst>
          </p:cNvPr>
          <p:cNvGrpSpPr/>
          <p:nvPr/>
        </p:nvGrpSpPr>
        <p:grpSpPr>
          <a:xfrm>
            <a:off x="1024906" y="2674963"/>
            <a:ext cx="967117" cy="2326102"/>
            <a:chOff x="2790496" y="3964921"/>
            <a:chExt cx="967117" cy="2326102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814C67C9-1A5F-7249-B2FD-0B3AFA6A9020}"/>
                </a:ext>
              </a:extLst>
            </p:cNvPr>
            <p:cNvSpPr txBox="1"/>
            <p:nvPr/>
          </p:nvSpPr>
          <p:spPr>
            <a:xfrm>
              <a:off x="3000842" y="4103721"/>
              <a:ext cx="495649" cy="2123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4400" b="1" dirty="0"/>
                <a:t>X</a:t>
              </a:r>
            </a:p>
            <a:p>
              <a:endParaRPr lang="de-DE" sz="4400" b="1" dirty="0"/>
            </a:p>
            <a:p>
              <a:r>
                <a:rPr lang="de-DE" sz="4400" b="1" dirty="0"/>
                <a:t>Y</a:t>
              </a:r>
            </a:p>
          </p:txBody>
        </p:sp>
        <p:sp>
          <p:nvSpPr>
            <p:cNvPr id="15" name="Abgerundetes Rechteck 14">
              <a:extLst>
                <a:ext uri="{FF2B5EF4-FFF2-40B4-BE49-F238E27FC236}">
                  <a16:creationId xmlns:a16="http://schemas.microsoft.com/office/drawing/2014/main" id="{7F75922B-57CC-3D47-AAEF-9B71D1C4BC33}"/>
                </a:ext>
              </a:extLst>
            </p:cNvPr>
            <p:cNvSpPr/>
            <p:nvPr/>
          </p:nvSpPr>
          <p:spPr>
            <a:xfrm rot="5400000">
              <a:off x="2111004" y="4644413"/>
              <a:ext cx="2326102" cy="967117"/>
            </a:xfrm>
            <a:prstGeom prst="roundRect">
              <a:avLst/>
            </a:prstGeom>
            <a:solidFill>
              <a:srgbClr val="C00000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1B4EBDE6-9D7D-D34F-9275-8FE48CCEEAFD}"/>
              </a:ext>
            </a:extLst>
          </p:cNvPr>
          <p:cNvGrpSpPr/>
          <p:nvPr/>
        </p:nvGrpSpPr>
        <p:grpSpPr>
          <a:xfrm>
            <a:off x="2285263" y="2809516"/>
            <a:ext cx="2286737" cy="2127906"/>
            <a:chOff x="4050853" y="4099474"/>
            <a:chExt cx="2286737" cy="2127906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D38495EC-C6E8-034A-B246-FCCBC5D8C6CA}"/>
                </a:ext>
              </a:extLst>
            </p:cNvPr>
            <p:cNvSpPr txBox="1"/>
            <p:nvPr/>
          </p:nvSpPr>
          <p:spPr>
            <a:xfrm>
              <a:off x="4050853" y="4099475"/>
              <a:ext cx="80663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4400" b="1" dirty="0"/>
                <a:t>XX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89A74A74-5681-6D4C-B9DB-3B4ADB12E9C0}"/>
                </a:ext>
              </a:extLst>
            </p:cNvPr>
            <p:cNvSpPr txBox="1"/>
            <p:nvPr/>
          </p:nvSpPr>
          <p:spPr>
            <a:xfrm>
              <a:off x="5510168" y="4099474"/>
              <a:ext cx="80663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4400" b="1" dirty="0"/>
                <a:t>X</a:t>
              </a:r>
              <a:r>
                <a:rPr lang="de-DE" sz="4400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4AA7235D-3B94-1D48-B5C0-B2B452FA8B8D}"/>
                </a:ext>
              </a:extLst>
            </p:cNvPr>
            <p:cNvSpPr txBox="1"/>
            <p:nvPr/>
          </p:nvSpPr>
          <p:spPr>
            <a:xfrm>
              <a:off x="4089276" y="5457939"/>
              <a:ext cx="78899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4400" b="1" dirty="0"/>
                <a:t>XY</a:t>
              </a: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BC631099-5AD4-3D4D-AA66-66B3925557E1}"/>
                </a:ext>
              </a:extLst>
            </p:cNvPr>
            <p:cNvSpPr txBox="1"/>
            <p:nvPr/>
          </p:nvSpPr>
          <p:spPr>
            <a:xfrm>
              <a:off x="5548591" y="5457938"/>
              <a:ext cx="78899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4400" b="1" dirty="0">
                  <a:solidFill>
                    <a:srgbClr val="FF0000"/>
                  </a:solidFill>
                </a:rPr>
                <a:t>X</a:t>
              </a:r>
              <a:r>
                <a:rPr lang="de-DE" sz="4400" b="1" dirty="0"/>
                <a:t>Y</a:t>
              </a:r>
            </a:p>
          </p:txBody>
        </p:sp>
      </p:grpSp>
      <p:sp>
        <p:nvSpPr>
          <p:cNvPr id="21" name="Textfeld 20">
            <a:extLst>
              <a:ext uri="{FF2B5EF4-FFF2-40B4-BE49-F238E27FC236}">
                <a16:creationId xmlns:a16="http://schemas.microsoft.com/office/drawing/2014/main" id="{71D4243A-991A-834F-8F6D-1A2E3C4E21DB}"/>
              </a:ext>
            </a:extLst>
          </p:cNvPr>
          <p:cNvSpPr txBox="1"/>
          <p:nvPr/>
        </p:nvSpPr>
        <p:spPr>
          <a:xfrm rot="20040631">
            <a:off x="4407684" y="4649751"/>
            <a:ext cx="4608089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Erkrankungswahrscheinlichkeit und Notwendigkeit eines Gentests lassen sich beurteilen</a:t>
            </a:r>
          </a:p>
        </p:txBody>
      </p:sp>
      <p:sp>
        <p:nvSpPr>
          <p:cNvPr id="3" name="Abgerundete rechteckige Legende 2">
            <a:extLst>
              <a:ext uri="{FF2B5EF4-FFF2-40B4-BE49-F238E27FC236}">
                <a16:creationId xmlns:a16="http://schemas.microsoft.com/office/drawing/2014/main" id="{96368F20-0914-0941-B57E-389589E83070}"/>
              </a:ext>
            </a:extLst>
          </p:cNvPr>
          <p:cNvSpPr/>
          <p:nvPr/>
        </p:nvSpPr>
        <p:spPr>
          <a:xfrm>
            <a:off x="5668712" y="1723810"/>
            <a:ext cx="2819715" cy="1433394"/>
          </a:xfrm>
          <a:prstGeom prst="wedgeRoundRectCallout">
            <a:avLst>
              <a:gd name="adj1" fmla="val -89744"/>
              <a:gd name="adj2" fmla="val 141102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25% der </a:t>
            </a:r>
            <a:r>
              <a:rPr lang="de-DE" sz="2400" dirty="0" err="1"/>
              <a:t>Nackommen</a:t>
            </a:r>
            <a:r>
              <a:rPr lang="de-DE" sz="2400" dirty="0"/>
              <a:t> würden erkranken</a:t>
            </a:r>
          </a:p>
        </p:txBody>
      </p:sp>
    </p:spTree>
    <p:extLst>
      <p:ext uri="{BB962C8B-B14F-4D97-AF65-F5344CB8AC3E}">
        <p14:creationId xmlns:p14="http://schemas.microsoft.com/office/powerpoint/2010/main" val="264327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23">
            <a:extLst>
              <a:ext uri="{FF2B5EF4-FFF2-40B4-BE49-F238E27FC236}">
                <a16:creationId xmlns:a16="http://schemas.microsoft.com/office/drawing/2014/main" id="{2364D3FB-AA5B-CF49-AA21-FC9F49055D40}"/>
              </a:ext>
            </a:extLst>
          </p:cNvPr>
          <p:cNvSpPr txBox="1"/>
          <p:nvPr/>
        </p:nvSpPr>
        <p:spPr>
          <a:xfrm>
            <a:off x="0" y="128684"/>
            <a:ext cx="9144000" cy="67710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900" b="1" dirty="0">
                <a:solidFill>
                  <a:schemeClr val="bg1"/>
                </a:solidFill>
              </a:rPr>
              <a:t>Dilemma</a:t>
            </a:r>
          </a:p>
          <a:p>
            <a:pPr algn="ctr"/>
            <a:r>
              <a:rPr lang="de-DE" sz="1900" b="1" dirty="0">
                <a:solidFill>
                  <a:schemeClr val="bg1"/>
                </a:solidFill>
              </a:rPr>
              <a:t>Was soll man tun, wenn der Nachwuchs durch schwere Erkrankungen bedroht ist?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A3392CD-1E8B-1446-BFA3-19462C19C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799114"/>
            <a:ext cx="2477098" cy="3058886"/>
          </a:xfrm>
          <a:prstGeom prst="rect">
            <a:avLst/>
          </a:prstGeom>
        </p:spPr>
      </p:pic>
      <p:pic>
        <p:nvPicPr>
          <p:cNvPr id="22" name="Grafik 21" descr="Ein Bild, das Text, Vektorgrafiken enthält.&#10;&#10;Automatisch generierte Beschreibung">
            <a:extLst>
              <a:ext uri="{FF2B5EF4-FFF2-40B4-BE49-F238E27FC236}">
                <a16:creationId xmlns:a16="http://schemas.microsoft.com/office/drawing/2014/main" id="{89A3DAB2-050A-9D47-9F2E-6E5712BEBA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95377" y="3799113"/>
            <a:ext cx="2748623" cy="3058887"/>
          </a:xfrm>
          <a:prstGeom prst="rect">
            <a:avLst/>
          </a:prstGeom>
        </p:spPr>
      </p:pic>
      <p:sp>
        <p:nvSpPr>
          <p:cNvPr id="23" name="Abgerundete rechteckige Legende 22">
            <a:extLst>
              <a:ext uri="{FF2B5EF4-FFF2-40B4-BE49-F238E27FC236}">
                <a16:creationId xmlns:a16="http://schemas.microsoft.com/office/drawing/2014/main" id="{79CC5C02-5C3A-394F-8A0B-FCA072D90EBB}"/>
              </a:ext>
            </a:extLst>
          </p:cNvPr>
          <p:cNvSpPr/>
          <p:nvPr/>
        </p:nvSpPr>
        <p:spPr>
          <a:xfrm>
            <a:off x="685800" y="1110344"/>
            <a:ext cx="8343899" cy="1485900"/>
          </a:xfrm>
          <a:prstGeom prst="wedgeRoundRectCallout">
            <a:avLst>
              <a:gd name="adj1" fmla="val -38641"/>
              <a:gd name="adj2" fmla="val 141621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Meine Mutter ist mit 72 Jahren an Chorea Huntington, einer schlimmen und tödlichen  </a:t>
            </a:r>
            <a:r>
              <a:rPr lang="de-DE" dirty="0" err="1"/>
              <a:t>Erkarnkung</a:t>
            </a:r>
            <a:r>
              <a:rPr lang="de-DE" dirty="0"/>
              <a:t> des </a:t>
            </a:r>
            <a:r>
              <a:rPr lang="de-DE" dirty="0" err="1"/>
              <a:t>Gehrins</a:t>
            </a:r>
            <a:r>
              <a:rPr lang="de-DE" dirty="0"/>
              <a:t>, gestorben. Sie hat vom 58. Lebensjahr an daran gelitten. </a:t>
            </a:r>
          </a:p>
          <a:p>
            <a:pPr algn="ctr"/>
            <a:r>
              <a:rPr lang="de-DE" dirty="0"/>
              <a:t>Das defekte Allel wird dominant vererbt.  Mein Vater ist  gesund. Auch ich habe bereits erste Symptome</a:t>
            </a:r>
          </a:p>
        </p:txBody>
      </p:sp>
      <p:sp>
        <p:nvSpPr>
          <p:cNvPr id="25" name="Abgerundete rechteckige Legende 24">
            <a:extLst>
              <a:ext uri="{FF2B5EF4-FFF2-40B4-BE49-F238E27FC236}">
                <a16:creationId xmlns:a16="http://schemas.microsoft.com/office/drawing/2014/main" id="{98F837C2-C7AD-A14A-961A-ED27D5BD7304}"/>
              </a:ext>
            </a:extLst>
          </p:cNvPr>
          <p:cNvSpPr/>
          <p:nvPr/>
        </p:nvSpPr>
        <p:spPr>
          <a:xfrm>
            <a:off x="3869870" y="2813958"/>
            <a:ext cx="4381501" cy="1235528"/>
          </a:xfrm>
          <a:prstGeom prst="wedgeRoundRectCallout">
            <a:avLst>
              <a:gd name="adj1" fmla="val 30471"/>
              <a:gd name="adj2" fmla="val 116748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Du wirst das defekte Allel an 50% unserer Kinder weitergeben. Auch sie werden erkranken .  Vielleicht noch nicht mit 30, aber dann eben später</a:t>
            </a:r>
          </a:p>
        </p:txBody>
      </p:sp>
      <p:sp>
        <p:nvSpPr>
          <p:cNvPr id="26" name="Abgerundete rechteckige Legende 25">
            <a:extLst>
              <a:ext uri="{FF2B5EF4-FFF2-40B4-BE49-F238E27FC236}">
                <a16:creationId xmlns:a16="http://schemas.microsoft.com/office/drawing/2014/main" id="{68D47AAE-8B8C-5542-91F5-216A5A7AF8AB}"/>
              </a:ext>
            </a:extLst>
          </p:cNvPr>
          <p:cNvSpPr/>
          <p:nvPr/>
        </p:nvSpPr>
        <p:spPr>
          <a:xfrm>
            <a:off x="3426896" y="4321627"/>
            <a:ext cx="2633724" cy="576944"/>
          </a:xfrm>
          <a:prstGeom prst="wedgeRoundRectCallout">
            <a:avLst>
              <a:gd name="adj1" fmla="val -103317"/>
              <a:gd name="adj2" fmla="val 170938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Was sollen wir tun?</a:t>
            </a:r>
          </a:p>
        </p:txBody>
      </p:sp>
    </p:spTree>
    <p:extLst>
      <p:ext uri="{BB962C8B-B14F-4D97-AF65-F5344CB8AC3E}">
        <p14:creationId xmlns:p14="http://schemas.microsoft.com/office/powerpoint/2010/main" val="224178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 descr="Ein Bild, das Text, Vektorgrafiken enthält.&#10;&#10;Automatisch generierte Beschreibung">
            <a:extLst>
              <a:ext uri="{FF2B5EF4-FFF2-40B4-BE49-F238E27FC236}">
                <a16:creationId xmlns:a16="http://schemas.microsoft.com/office/drawing/2014/main" id="{89A3DAB2-050A-9D47-9F2E-6E5712BEB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04163" y="3799114"/>
            <a:ext cx="2748623" cy="3058887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2364D3FB-AA5B-CF49-AA21-FC9F49055D40}"/>
              </a:ext>
            </a:extLst>
          </p:cNvPr>
          <p:cNvSpPr txBox="1"/>
          <p:nvPr/>
        </p:nvSpPr>
        <p:spPr>
          <a:xfrm>
            <a:off x="0" y="128684"/>
            <a:ext cx="9144000" cy="67710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900" b="1" dirty="0">
                <a:solidFill>
                  <a:schemeClr val="bg1"/>
                </a:solidFill>
              </a:rPr>
              <a:t>Dilemma</a:t>
            </a:r>
          </a:p>
          <a:p>
            <a:pPr algn="ctr"/>
            <a:r>
              <a:rPr lang="de-DE" sz="1900" b="1" dirty="0">
                <a:solidFill>
                  <a:schemeClr val="bg1"/>
                </a:solidFill>
              </a:rPr>
              <a:t>Was soll man tun, wenn der Nachwuchs durch schwere Erkrankungen bedroht ist?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A3392CD-1E8B-1446-BFA3-19462C19C6D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5614" y="3799114"/>
            <a:ext cx="2477098" cy="3058886"/>
          </a:xfrm>
          <a:prstGeom prst="rect">
            <a:avLst/>
          </a:prstGeom>
        </p:spPr>
      </p:pic>
      <p:sp>
        <p:nvSpPr>
          <p:cNvPr id="2" name="Wolkenförmige Legende 1">
            <a:extLst>
              <a:ext uri="{FF2B5EF4-FFF2-40B4-BE49-F238E27FC236}">
                <a16:creationId xmlns:a16="http://schemas.microsoft.com/office/drawing/2014/main" id="{E2E8D04E-690C-824F-99E7-CF4C9FC74D65}"/>
              </a:ext>
            </a:extLst>
          </p:cNvPr>
          <p:cNvSpPr/>
          <p:nvPr/>
        </p:nvSpPr>
        <p:spPr>
          <a:xfrm>
            <a:off x="174193" y="2487387"/>
            <a:ext cx="2477098" cy="1736272"/>
          </a:xfrm>
          <a:prstGeom prst="cloudCallout">
            <a:avLst>
              <a:gd name="adj1" fmla="val 92858"/>
              <a:gd name="adj2" fmla="val 68143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Sollen wir lieber ganz auf Kinder verzichten</a:t>
            </a:r>
          </a:p>
        </p:txBody>
      </p:sp>
      <p:sp>
        <p:nvSpPr>
          <p:cNvPr id="9" name="Wolkenförmige Legende 8">
            <a:extLst>
              <a:ext uri="{FF2B5EF4-FFF2-40B4-BE49-F238E27FC236}">
                <a16:creationId xmlns:a16="http://schemas.microsoft.com/office/drawing/2014/main" id="{7D5D042A-C378-E04B-8CFE-7341F814D130}"/>
              </a:ext>
            </a:extLst>
          </p:cNvPr>
          <p:cNvSpPr/>
          <p:nvPr/>
        </p:nvSpPr>
        <p:spPr>
          <a:xfrm>
            <a:off x="1254874" y="805792"/>
            <a:ext cx="3480985" cy="1736272"/>
          </a:xfrm>
          <a:prstGeom prst="cloudCallout">
            <a:avLst>
              <a:gd name="adj1" fmla="val 43002"/>
              <a:gd name="adj2" fmla="val 151842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Vielleicht testen wir das ungeborene Kind während der Schwangerschaft?</a:t>
            </a:r>
          </a:p>
        </p:txBody>
      </p:sp>
      <p:sp>
        <p:nvSpPr>
          <p:cNvPr id="10" name="Wolkenförmige Legende 9">
            <a:extLst>
              <a:ext uri="{FF2B5EF4-FFF2-40B4-BE49-F238E27FC236}">
                <a16:creationId xmlns:a16="http://schemas.microsoft.com/office/drawing/2014/main" id="{2B784868-25DB-E14B-8030-29B28BBFAEAB}"/>
              </a:ext>
            </a:extLst>
          </p:cNvPr>
          <p:cNvSpPr/>
          <p:nvPr/>
        </p:nvSpPr>
        <p:spPr>
          <a:xfrm>
            <a:off x="4711691" y="805791"/>
            <a:ext cx="4404760" cy="2413381"/>
          </a:xfrm>
          <a:prstGeom prst="cloudCallout">
            <a:avLst>
              <a:gd name="adj1" fmla="val -49532"/>
              <a:gd name="adj2" fmla="val 9657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Bei einer künstlichen Befruchtung könnten wir testen und einen gesunden Embryo in die Gebärmutter einsetzen lassenaussuchen</a:t>
            </a:r>
          </a:p>
        </p:txBody>
      </p:sp>
      <p:sp>
        <p:nvSpPr>
          <p:cNvPr id="11" name="Wolkenförmige Legende 10">
            <a:extLst>
              <a:ext uri="{FF2B5EF4-FFF2-40B4-BE49-F238E27FC236}">
                <a16:creationId xmlns:a16="http://schemas.microsoft.com/office/drawing/2014/main" id="{EE187384-73D8-4F4B-A7B1-FC985F670856}"/>
              </a:ext>
            </a:extLst>
          </p:cNvPr>
          <p:cNvSpPr/>
          <p:nvPr/>
        </p:nvSpPr>
        <p:spPr>
          <a:xfrm>
            <a:off x="6267109" y="3355523"/>
            <a:ext cx="2849342" cy="1736272"/>
          </a:xfrm>
          <a:prstGeom prst="cloudCallout">
            <a:avLst>
              <a:gd name="adj1" fmla="val -80540"/>
              <a:gd name="adj2" fmla="val 3253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Wir könnten es auch einfach ohne Test  riskieren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6E34009-FB55-3B4B-B283-9A0B12549147}"/>
              </a:ext>
            </a:extLst>
          </p:cNvPr>
          <p:cNvSpPr txBox="1"/>
          <p:nvPr/>
        </p:nvSpPr>
        <p:spPr>
          <a:xfrm rot="20040631">
            <a:off x="17080" y="2362540"/>
            <a:ext cx="7804432" cy="156966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Untersuche eine der Handlungsoptionen: Welche Wertvorstellungen werden verletzt? Welche Wertvorstellungen werden nicht verletzt?  Welche Wertvorstellungen sind dir besonders wichtig?</a:t>
            </a:r>
          </a:p>
        </p:txBody>
      </p:sp>
    </p:spTree>
    <p:extLst>
      <p:ext uri="{BB962C8B-B14F-4D97-AF65-F5344CB8AC3E}">
        <p14:creationId xmlns:p14="http://schemas.microsoft.com/office/powerpoint/2010/main" val="206788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23">
            <a:extLst>
              <a:ext uri="{FF2B5EF4-FFF2-40B4-BE49-F238E27FC236}">
                <a16:creationId xmlns:a16="http://schemas.microsoft.com/office/drawing/2014/main" id="{2364D3FB-AA5B-CF49-AA21-FC9F49055D40}"/>
              </a:ext>
            </a:extLst>
          </p:cNvPr>
          <p:cNvSpPr txBox="1"/>
          <p:nvPr/>
        </p:nvSpPr>
        <p:spPr>
          <a:xfrm>
            <a:off x="0" y="128684"/>
            <a:ext cx="9144000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bg1"/>
                </a:solidFill>
              </a:rPr>
              <a:t>Bei einer </a:t>
            </a:r>
            <a:r>
              <a:rPr lang="de-DE" sz="1600" b="1" dirty="0" err="1">
                <a:solidFill>
                  <a:schemeClr val="bg1"/>
                </a:solidFill>
              </a:rPr>
              <a:t>Dilemmaentscheidung</a:t>
            </a:r>
            <a:r>
              <a:rPr lang="de-DE" sz="1600" b="1" dirty="0">
                <a:solidFill>
                  <a:schemeClr val="bg1"/>
                </a:solidFill>
              </a:rPr>
              <a:t> wägt man die verletzten und die nicht verletzten Werte gegeneinander ab</a:t>
            </a:r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CDBA1A18-742E-F644-BB14-66AE5BDA257E}"/>
              </a:ext>
            </a:extLst>
          </p:cNvPr>
          <p:cNvSpPr/>
          <p:nvPr/>
        </p:nvSpPr>
        <p:spPr>
          <a:xfrm>
            <a:off x="6334851" y="4631237"/>
            <a:ext cx="1528445" cy="49720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threePt" dir="t"/>
          </a:scene3d>
          <a:sp3d extrusionH="76200" prstMaterial="matt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de-DE" sz="1400" b="1" kern="120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Freiheit</a:t>
            </a:r>
            <a:endParaRPr lang="de-DE" sz="120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E69AF0C9-90EF-DD4A-B69C-3577DCDC1D58}"/>
              </a:ext>
            </a:extLst>
          </p:cNvPr>
          <p:cNvSpPr/>
          <p:nvPr/>
        </p:nvSpPr>
        <p:spPr>
          <a:xfrm>
            <a:off x="1560286" y="5195752"/>
            <a:ext cx="1528445" cy="46037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threePt" dir="t"/>
          </a:scene3d>
          <a:sp3d extrusionH="76200" prstMaterial="matt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de-DE" sz="1200" b="1" kern="120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Gleichberechtigung</a:t>
            </a:r>
            <a:endParaRPr lang="de-DE" sz="120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4561EA6C-3FC1-F549-A9F5-BD3D140FFC20}"/>
              </a:ext>
            </a:extLst>
          </p:cNvPr>
          <p:cNvSpPr/>
          <p:nvPr/>
        </p:nvSpPr>
        <p:spPr>
          <a:xfrm>
            <a:off x="1561556" y="6178732"/>
            <a:ext cx="1515110" cy="35877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threePt" dir="t"/>
          </a:scene3d>
          <a:sp3d extrusionH="76200" prstMaterial="matt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de-DE" sz="1400" b="1" kern="120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Akzeptanz</a:t>
            </a:r>
            <a:endParaRPr lang="de-DE" sz="120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20D9B5BF-E111-AE4F-83CD-6662E807E001}"/>
              </a:ext>
            </a:extLst>
          </p:cNvPr>
          <p:cNvSpPr/>
          <p:nvPr/>
        </p:nvSpPr>
        <p:spPr>
          <a:xfrm>
            <a:off x="6334851" y="5195752"/>
            <a:ext cx="1528445" cy="46037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threePt" dir="t"/>
          </a:scene3d>
          <a:sp3d extrusionH="76200" prstMaterial="matt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de-DE" sz="1400" b="1" kern="120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Gesundheit</a:t>
            </a:r>
            <a:endParaRPr lang="de-DE" sz="120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7ACAA7EF-6138-2D40-86CE-14DF0707BD9C}"/>
              </a:ext>
            </a:extLst>
          </p:cNvPr>
          <p:cNvSpPr/>
          <p:nvPr/>
        </p:nvSpPr>
        <p:spPr>
          <a:xfrm>
            <a:off x="1560286" y="5731057"/>
            <a:ext cx="1528445" cy="35877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threePt" dir="t"/>
          </a:scene3d>
          <a:sp3d extrusionH="76200" prstMaterial="matt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de-DE" sz="1100" b="1" kern="120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Selbstbestimmtheit</a:t>
            </a:r>
            <a:endParaRPr lang="de-DE" sz="120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997DE342-4A25-DD43-8AA2-86389FEF4CDA}"/>
              </a:ext>
            </a:extLst>
          </p:cNvPr>
          <p:cNvSpPr/>
          <p:nvPr/>
        </p:nvSpPr>
        <p:spPr>
          <a:xfrm>
            <a:off x="3173821" y="5732327"/>
            <a:ext cx="1528445" cy="35877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threePt" dir="t"/>
          </a:scene3d>
          <a:sp3d extrusionH="76200" prstMaterial="matt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de-DE" sz="1100" b="1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Leidverringerung</a:t>
            </a:r>
            <a:endParaRPr lang="de-DE" sz="12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4267624F-6F5E-5444-9895-A3AED5162819}"/>
              </a:ext>
            </a:extLst>
          </p:cNvPr>
          <p:cNvSpPr/>
          <p:nvPr/>
        </p:nvSpPr>
        <p:spPr>
          <a:xfrm>
            <a:off x="4779736" y="5732327"/>
            <a:ext cx="1528445" cy="35877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threePt" dir="t"/>
          </a:scene3d>
          <a:sp3d extrusionH="76200" prstMaterial="matt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de-DE" sz="1100" b="1" kern="120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Unabhängigkeit</a:t>
            </a:r>
            <a:endParaRPr lang="de-DE" sz="120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8257FB75-6155-7C40-AB34-E2E88B6F4C97}"/>
              </a:ext>
            </a:extLst>
          </p:cNvPr>
          <p:cNvSpPr/>
          <p:nvPr/>
        </p:nvSpPr>
        <p:spPr>
          <a:xfrm>
            <a:off x="6377396" y="5736772"/>
            <a:ext cx="1528445" cy="35877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threePt" dir="t"/>
          </a:scene3d>
          <a:sp3d extrusionH="76200" prstMaterial="matt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de-DE" sz="1100" b="1" kern="120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Verantwortung</a:t>
            </a:r>
            <a:endParaRPr lang="de-DE" sz="120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9E5F790A-FF6B-0844-A3F3-DCCCE860984A}"/>
              </a:ext>
            </a:extLst>
          </p:cNvPr>
          <p:cNvSpPr/>
          <p:nvPr/>
        </p:nvSpPr>
        <p:spPr>
          <a:xfrm>
            <a:off x="3182076" y="6178097"/>
            <a:ext cx="1515110" cy="35877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threePt" dir="t"/>
          </a:scene3d>
          <a:sp3d extrusionH="76200" prstMaterial="matt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de-DE" sz="1200" b="1" kern="120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Achtung/ Respekt</a:t>
            </a:r>
            <a:endParaRPr lang="de-DE" sz="120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bgerundetes Rechteck 18">
            <a:extLst>
              <a:ext uri="{FF2B5EF4-FFF2-40B4-BE49-F238E27FC236}">
                <a16:creationId xmlns:a16="http://schemas.microsoft.com/office/drawing/2014/main" id="{9159BF29-D1EC-0C45-B148-0ED88262206D}"/>
              </a:ext>
            </a:extLst>
          </p:cNvPr>
          <p:cNvSpPr/>
          <p:nvPr/>
        </p:nvSpPr>
        <p:spPr>
          <a:xfrm>
            <a:off x="4794976" y="6178097"/>
            <a:ext cx="1515110" cy="35877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threePt" dir="t"/>
          </a:scene3d>
          <a:sp3d extrusionH="76200" prstMaterial="matt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de-DE" sz="1400" b="1" kern="120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Fürsorglichkeit</a:t>
            </a:r>
            <a:endParaRPr lang="de-DE" sz="120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42174073-B65D-5849-916A-511CEA46A947}"/>
              </a:ext>
            </a:extLst>
          </p:cNvPr>
          <p:cNvSpPr/>
          <p:nvPr/>
        </p:nvSpPr>
        <p:spPr>
          <a:xfrm>
            <a:off x="6395176" y="6174922"/>
            <a:ext cx="1515110" cy="35877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threePt" dir="t"/>
          </a:scene3d>
          <a:sp3d extrusionH="76200" prstMaterial="matt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de-DE" sz="1400" b="1" kern="120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Sicherheit</a:t>
            </a:r>
            <a:endParaRPr lang="de-DE" sz="120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51F03BED-E3A8-8F4B-B2D7-87D70228D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016" y="554233"/>
            <a:ext cx="6794500" cy="18669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BBFD99E6-6876-5E48-8CDB-86F115F77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850" y="2373994"/>
            <a:ext cx="6718300" cy="2197100"/>
          </a:xfrm>
          <a:prstGeom prst="rect">
            <a:avLst/>
          </a:prstGeom>
        </p:spPr>
      </p:pic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0F2FBD8E-1BBE-974F-A798-832A77F69722}"/>
              </a:ext>
            </a:extLst>
          </p:cNvPr>
          <p:cNvGrpSpPr/>
          <p:nvPr/>
        </p:nvGrpSpPr>
        <p:grpSpPr>
          <a:xfrm>
            <a:off x="1560286" y="2968625"/>
            <a:ext cx="1738085" cy="2298656"/>
            <a:chOff x="1560286" y="2968625"/>
            <a:chExt cx="1738085" cy="2298656"/>
          </a:xfrm>
        </p:grpSpPr>
        <p:sp>
          <p:nvSpPr>
            <p:cNvPr id="25" name="Abgerundetes Rechteck 24">
              <a:extLst>
                <a:ext uri="{FF2B5EF4-FFF2-40B4-BE49-F238E27FC236}">
                  <a16:creationId xmlns:a16="http://schemas.microsoft.com/office/drawing/2014/main" id="{72512A2E-0905-8C4D-89C6-E04EE03A93D3}"/>
                </a:ext>
              </a:extLst>
            </p:cNvPr>
            <p:cNvSpPr/>
            <p:nvPr/>
          </p:nvSpPr>
          <p:spPr>
            <a:xfrm>
              <a:off x="1560286" y="2968625"/>
              <a:ext cx="1515110" cy="46037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extrusionH="76200" prstMaterial="matte"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" rIns="18000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100" b="1" kern="1200" dirty="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(Eltern-/Nächsten)liebe</a:t>
              </a:r>
              <a:endParaRPr lang="de-DE" sz="12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Gerade Verbindung mit Pfeil 27">
              <a:extLst>
                <a:ext uri="{FF2B5EF4-FFF2-40B4-BE49-F238E27FC236}">
                  <a16:creationId xmlns:a16="http://schemas.microsoft.com/office/drawing/2014/main" id="{EFFB0F6A-F2DE-7646-93F4-8805A532576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67000" y="3472544"/>
              <a:ext cx="631371" cy="1794737"/>
            </a:xfrm>
            <a:prstGeom prst="straightConnector1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EF3B83B4-1F26-FE42-A927-C7E3219DAFA2}"/>
              </a:ext>
            </a:extLst>
          </p:cNvPr>
          <p:cNvSpPr/>
          <p:nvPr/>
        </p:nvSpPr>
        <p:spPr>
          <a:xfrm>
            <a:off x="1566001" y="4631237"/>
            <a:ext cx="1522730" cy="49720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threePt" dir="t"/>
          </a:scene3d>
          <a:sp3d extrusionH="76200" prstMaterial="matt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de-DE" sz="1400" b="1" kern="120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Menschenwürde</a:t>
            </a:r>
            <a:endParaRPr lang="de-DE" sz="120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24D84128-F76F-EF4A-A31B-8FBC7A1F5896}"/>
              </a:ext>
            </a:extLst>
          </p:cNvPr>
          <p:cNvSpPr/>
          <p:nvPr/>
        </p:nvSpPr>
        <p:spPr>
          <a:xfrm>
            <a:off x="3175726" y="4631237"/>
            <a:ext cx="1518920" cy="48768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threePt" dir="t"/>
          </a:scene3d>
          <a:sp3d extrusionH="76200" prstMaterial="matt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de-DE" sz="1400" b="1" kern="120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Wohlstand</a:t>
            </a:r>
            <a:endParaRPr lang="de-DE" sz="120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24B8BE3A-7647-5440-A958-625A1252CAEC}"/>
              </a:ext>
            </a:extLst>
          </p:cNvPr>
          <p:cNvSpPr/>
          <p:nvPr/>
        </p:nvSpPr>
        <p:spPr>
          <a:xfrm>
            <a:off x="3176361" y="5195752"/>
            <a:ext cx="1515110" cy="46037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threePt" dir="t"/>
          </a:scene3d>
          <a:sp3d extrusionH="76200" prstMaterial="matt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" rIns="18000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de-DE" sz="1100" b="1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(Eltern-/Nächsten)liebe</a:t>
            </a:r>
            <a:endParaRPr lang="de-DE" sz="12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61712791-B3B8-D94A-9F9D-B477D600B86A}"/>
              </a:ext>
            </a:extLst>
          </p:cNvPr>
          <p:cNvGrpSpPr/>
          <p:nvPr/>
        </p:nvGrpSpPr>
        <p:grpSpPr>
          <a:xfrm>
            <a:off x="4587240" y="3019424"/>
            <a:ext cx="2723925" cy="2723698"/>
            <a:chOff x="4587240" y="3019424"/>
            <a:chExt cx="2723925" cy="2723698"/>
          </a:xfrm>
        </p:grpSpPr>
        <p:sp>
          <p:nvSpPr>
            <p:cNvPr id="27" name="Abgerundetes Rechteck 26">
              <a:extLst>
                <a:ext uri="{FF2B5EF4-FFF2-40B4-BE49-F238E27FC236}">
                  <a16:creationId xmlns:a16="http://schemas.microsoft.com/office/drawing/2014/main" id="{F3533A02-BC60-DB48-8049-DAB94E5F5100}"/>
                </a:ext>
              </a:extLst>
            </p:cNvPr>
            <p:cNvSpPr/>
            <p:nvPr/>
          </p:nvSpPr>
          <p:spPr>
            <a:xfrm>
              <a:off x="5782720" y="3019424"/>
              <a:ext cx="1528445" cy="35877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extrusionH="76200" prstMaterial="matte"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100" b="1" kern="1200" dirty="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Leidverringerung</a:t>
              </a:r>
              <a:endParaRPr lang="de-DE" sz="12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Gerade Verbindung mit Pfeil 31">
              <a:extLst>
                <a:ext uri="{FF2B5EF4-FFF2-40B4-BE49-F238E27FC236}">
                  <a16:creationId xmlns:a16="http://schemas.microsoft.com/office/drawing/2014/main" id="{04AB3EE9-BC0F-C74F-8755-B84B10021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87240" y="3423106"/>
              <a:ext cx="1263560" cy="2320016"/>
            </a:xfrm>
            <a:prstGeom prst="straightConnector1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87EE8477-ACBC-E747-AB4D-8CDC55B90984}"/>
              </a:ext>
            </a:extLst>
          </p:cNvPr>
          <p:cNvSpPr/>
          <p:nvPr/>
        </p:nvSpPr>
        <p:spPr>
          <a:xfrm>
            <a:off x="4761321" y="4631237"/>
            <a:ext cx="1518920" cy="48768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threePt" dir="t"/>
          </a:scene3d>
          <a:sp3d extrusionH="76200" prstMaterial="matt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de-DE" sz="1400" b="1" kern="120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Solidarität</a:t>
            </a:r>
            <a:endParaRPr lang="de-DE" sz="120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629B69D3-B3D0-424D-AD13-52C7ED62EC02}"/>
              </a:ext>
            </a:extLst>
          </p:cNvPr>
          <p:cNvSpPr/>
          <p:nvPr/>
        </p:nvSpPr>
        <p:spPr>
          <a:xfrm>
            <a:off x="4755606" y="5195752"/>
            <a:ext cx="1524635" cy="46037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threePt" dir="t"/>
          </a:scene3d>
          <a:sp3d extrusionH="76200" prstMaterial="matt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de-DE" sz="1400" b="1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Fortschritt</a:t>
            </a:r>
            <a:endParaRPr lang="de-DE" sz="12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51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23">
            <a:extLst>
              <a:ext uri="{FF2B5EF4-FFF2-40B4-BE49-F238E27FC236}">
                <a16:creationId xmlns:a16="http://schemas.microsoft.com/office/drawing/2014/main" id="{2364D3FB-AA5B-CF49-AA21-FC9F49055D40}"/>
              </a:ext>
            </a:extLst>
          </p:cNvPr>
          <p:cNvSpPr txBox="1"/>
          <p:nvPr/>
        </p:nvSpPr>
        <p:spPr>
          <a:xfrm>
            <a:off x="0" y="12868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>
                <a:solidFill>
                  <a:schemeClr val="bg1"/>
                </a:solidFill>
              </a:rPr>
              <a:t>Moodle</a:t>
            </a:r>
            <a:r>
              <a:rPr lang="de-DE" sz="2400" b="1" dirty="0">
                <a:solidFill>
                  <a:schemeClr val="bg1"/>
                </a:solidFill>
              </a:rPr>
              <a:t>-Kurs für diese Woche</a:t>
            </a:r>
          </a:p>
        </p:txBody>
      </p:sp>
      <p:pic>
        <p:nvPicPr>
          <p:cNvPr id="3" name="Grafik 2" descr="Ein Bild, das Tisch enthält.&#10;&#10;Automatisch generierte Beschreibung">
            <a:extLst>
              <a:ext uri="{FF2B5EF4-FFF2-40B4-BE49-F238E27FC236}">
                <a16:creationId xmlns:a16="http://schemas.microsoft.com/office/drawing/2014/main" id="{0F5128CD-95B5-1E4B-9924-E748BBE6F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14" y="684510"/>
            <a:ext cx="6562371" cy="617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28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277</Words>
  <Application>Microsoft Macintosh PowerPoint</Application>
  <PresentationFormat>Bildschirmpräsentation (4:3)</PresentationFormat>
  <Paragraphs>48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Tahoma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Sven Gemballa</cp:lastModifiedBy>
  <cp:revision>161</cp:revision>
  <dcterms:created xsi:type="dcterms:W3CDTF">2020-03-23T08:35:45Z</dcterms:created>
  <dcterms:modified xsi:type="dcterms:W3CDTF">2020-12-18T14:30:46Z</dcterms:modified>
</cp:coreProperties>
</file>