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88" r:id="rId2"/>
    <p:sldId id="289" r:id="rId3"/>
    <p:sldId id="294" r:id="rId4"/>
    <p:sldId id="291" r:id="rId5"/>
    <p:sldId id="292" r:id="rId6"/>
    <p:sldId id="293" r:id="rId7"/>
    <p:sldId id="276" r:id="rId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Helle Formatvorlag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3536"/>
    <p:restoredTop sz="94631"/>
  </p:normalViewPr>
  <p:slideViewPr>
    <p:cSldViewPr snapToGrid="0" snapToObjects="1">
      <p:cViewPr varScale="1">
        <p:scale>
          <a:sx n="120" d="100"/>
          <a:sy n="120" d="100"/>
        </p:scale>
        <p:origin x="184" y="1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18.12.20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420523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18.12.20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3571788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18.12.20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4261503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18.12.20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516187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10"/>
          </p:nvPr>
        </p:nvSpPr>
        <p:spPr/>
        <p:txBody>
          <a:bodyPr/>
          <a:lstStyle/>
          <a:p>
            <a:fld id="{FE0B68BB-5F95-204C-8E70-1EA7339BE402}" type="datetimeFigureOut">
              <a:rPr lang="de-DE" smtClean="0"/>
              <a:t>18.12.20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3566242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FE0B68BB-5F95-204C-8E70-1EA7339BE402}" type="datetimeFigureOut">
              <a:rPr lang="de-DE" smtClean="0"/>
              <a:t>18.12.20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3686698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
Zweite Ebene
Dritte Ebene
Vierte Ebene
Fünfte Ebene</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
Zweite Ebene
Dritte Ebene
Vierte Ebene
Fünfte Ebene</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
Zweite Ebene
Dritte Ebene
Vierte Ebene
Fünfte Ebene</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de-DE"/>
              <a:t>Mastertextformat bearbeiten
Zweite Ebene
Dritte Ebene
Vierte Ebene
Fünfte Ebene</a:t>
            </a:r>
            <a:endParaRPr lang="en-US" dirty="0"/>
          </a:p>
        </p:txBody>
      </p:sp>
      <p:sp>
        <p:nvSpPr>
          <p:cNvPr id="7" name="Date Placeholder 6"/>
          <p:cNvSpPr>
            <a:spLocks noGrp="1"/>
          </p:cNvSpPr>
          <p:nvPr>
            <p:ph type="dt" sz="half" idx="10"/>
          </p:nvPr>
        </p:nvSpPr>
        <p:spPr/>
        <p:txBody>
          <a:bodyPr/>
          <a:lstStyle/>
          <a:p>
            <a:fld id="{FE0B68BB-5F95-204C-8E70-1EA7339BE402}" type="datetimeFigureOut">
              <a:rPr lang="de-DE" smtClean="0"/>
              <a:t>18.12.20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2990681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FE0B68BB-5F95-204C-8E70-1EA7339BE402}" type="datetimeFigureOut">
              <a:rPr lang="de-DE" smtClean="0"/>
              <a:t>18.12.20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166727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0B68BB-5F95-204C-8E70-1EA7339BE402}" type="datetimeFigureOut">
              <a:rPr lang="de-DE" smtClean="0"/>
              <a:t>18.12.20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93766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
Zweite Ebene
Dritte Ebene
Vierte Ebene
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FE0B68BB-5F95-204C-8E70-1EA7339BE402}" type="datetimeFigureOut">
              <a:rPr lang="de-DE" smtClean="0"/>
              <a:t>18.12.20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2454528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
Zweite Ebene
Dritte Ebene
Vierte Ebene
Fünfte Ebene</a:t>
            </a:r>
            <a:endParaRPr lang="en-US" dirty="0"/>
          </a:p>
        </p:txBody>
      </p:sp>
      <p:sp>
        <p:nvSpPr>
          <p:cNvPr id="5" name="Date Placeholder 4"/>
          <p:cNvSpPr>
            <a:spLocks noGrp="1"/>
          </p:cNvSpPr>
          <p:nvPr>
            <p:ph type="dt" sz="half" idx="10"/>
          </p:nvPr>
        </p:nvSpPr>
        <p:spPr/>
        <p:txBody>
          <a:bodyPr/>
          <a:lstStyle/>
          <a:p>
            <a:fld id="{FE0B68BB-5F95-204C-8E70-1EA7339BE402}" type="datetimeFigureOut">
              <a:rPr lang="de-DE" smtClean="0"/>
              <a:t>18.12.20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957080D-CD76-B147-94BD-E13253F1AF41}" type="slidenum">
              <a:rPr lang="de-DE" smtClean="0"/>
              <a:t>‹Nr.›</a:t>
            </a:fld>
            <a:endParaRPr lang="de-DE"/>
          </a:p>
        </p:txBody>
      </p:sp>
    </p:spTree>
    <p:extLst>
      <p:ext uri="{BB962C8B-B14F-4D97-AF65-F5344CB8AC3E}">
        <p14:creationId xmlns:p14="http://schemas.microsoft.com/office/powerpoint/2010/main" val="1989531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
Zweite Ebene
Dritte Ebene
Vierte Ebene
Fünfte Ebene</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B68BB-5F95-204C-8E70-1EA7339BE402}" type="datetimeFigureOut">
              <a:rPr lang="de-DE" smtClean="0"/>
              <a:t>18.12.20</a:t>
            </a:fld>
            <a:endParaRPr lang="de-D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7080D-CD76-B147-94BD-E13253F1AF41}" type="slidenum">
              <a:rPr lang="de-DE" smtClean="0"/>
              <a:t>‹Nr.›</a:t>
            </a:fld>
            <a:endParaRPr lang="de-DE"/>
          </a:p>
        </p:txBody>
      </p:sp>
    </p:spTree>
    <p:extLst>
      <p:ext uri="{BB962C8B-B14F-4D97-AF65-F5344CB8AC3E}">
        <p14:creationId xmlns:p14="http://schemas.microsoft.com/office/powerpoint/2010/main" val="257171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369332"/>
          </a:xfrm>
          <a:prstGeom prst="rect">
            <a:avLst/>
          </a:prstGeom>
          <a:solidFill>
            <a:srgbClr val="C00000"/>
          </a:solidFill>
        </p:spPr>
        <p:txBody>
          <a:bodyPr wrap="square" rtlCol="0">
            <a:spAutoFit/>
          </a:bodyPr>
          <a:lstStyle/>
          <a:p>
            <a:pPr algn="ctr"/>
            <a:r>
              <a:rPr lang="de-DE" sz="1600" i="1" dirty="0">
                <a:solidFill>
                  <a:schemeClr val="bg1"/>
                </a:solidFill>
              </a:rPr>
              <a:t>Vergangene </a:t>
            </a:r>
            <a:r>
              <a:rPr lang="de-DE" sz="1600" i="1" dirty="0" err="1">
                <a:solidFill>
                  <a:schemeClr val="bg1"/>
                </a:solidFill>
              </a:rPr>
              <a:t>Biowoche</a:t>
            </a:r>
            <a:r>
              <a:rPr lang="de-DE" i="1" dirty="0">
                <a:solidFill>
                  <a:schemeClr val="bg1"/>
                </a:solidFill>
              </a:rPr>
              <a:t>: </a:t>
            </a:r>
            <a:r>
              <a:rPr lang="de-DE" b="1" dirty="0">
                <a:solidFill>
                  <a:schemeClr val="bg1"/>
                </a:solidFill>
              </a:rPr>
              <a:t>Was ist dran an einem Aggressions-Gen und  an einem Alkoholismus-Gen?</a:t>
            </a:r>
          </a:p>
        </p:txBody>
      </p:sp>
      <p:sp>
        <p:nvSpPr>
          <p:cNvPr id="2" name="Textfeld 1">
            <a:extLst>
              <a:ext uri="{FF2B5EF4-FFF2-40B4-BE49-F238E27FC236}">
                <a16:creationId xmlns:a16="http://schemas.microsoft.com/office/drawing/2014/main" id="{0C998D93-4047-0049-8463-CD25CF27E90A}"/>
              </a:ext>
            </a:extLst>
          </p:cNvPr>
          <p:cNvSpPr txBox="1"/>
          <p:nvPr/>
        </p:nvSpPr>
        <p:spPr>
          <a:xfrm>
            <a:off x="102834" y="977462"/>
            <a:ext cx="6053260" cy="1261884"/>
          </a:xfrm>
          <a:prstGeom prst="rect">
            <a:avLst/>
          </a:prstGeom>
          <a:solidFill>
            <a:schemeClr val="bg1">
              <a:lumMod val="85000"/>
            </a:schemeClr>
          </a:solidFill>
          <a:scene3d>
            <a:camera prst="orthographicFront"/>
            <a:lightRig rig="threePt" dir="t"/>
          </a:scene3d>
          <a:sp3d>
            <a:bevelT/>
          </a:sp3d>
        </p:spPr>
        <p:txBody>
          <a:bodyPr wrap="none" rtlCol="0">
            <a:spAutoFit/>
          </a:bodyPr>
          <a:lstStyle/>
          <a:p>
            <a:r>
              <a:rPr lang="de-DE" sz="2400" dirty="0"/>
              <a:t>Medienmeldung Fallbeispiel 1:</a:t>
            </a:r>
          </a:p>
          <a:p>
            <a:r>
              <a:rPr lang="de-DE" sz="3600" b="1" dirty="0">
                <a:solidFill>
                  <a:srgbClr val="C00000"/>
                </a:solidFill>
                <a:latin typeface="Lucida Grande" panose="020B0600040502020204" pitchFamily="34" charset="0"/>
                <a:cs typeface="Lucida Grande" panose="020B0600040502020204" pitchFamily="34" charset="0"/>
              </a:rPr>
              <a:t>Ein Gen macht aggressiv</a:t>
            </a:r>
          </a:p>
          <a:p>
            <a:r>
              <a:rPr lang="de-DE" sz="1600" dirty="0">
                <a:latin typeface="+mj-lt"/>
                <a:cs typeface="Lucida Grande" panose="020B0600040502020204" pitchFamily="34" charset="0"/>
              </a:rPr>
              <a:t>z.B. https://</a:t>
            </a:r>
            <a:r>
              <a:rPr lang="de-DE" sz="1600" dirty="0" err="1">
                <a:latin typeface="+mj-lt"/>
                <a:cs typeface="Lucida Grande" panose="020B0600040502020204" pitchFamily="34" charset="0"/>
              </a:rPr>
              <a:t>www.scinexx.de</a:t>
            </a:r>
            <a:r>
              <a:rPr lang="de-DE" sz="1600" dirty="0">
                <a:latin typeface="+mj-lt"/>
                <a:cs typeface="Lucida Grande" panose="020B0600040502020204" pitchFamily="34" charset="0"/>
              </a:rPr>
              <a:t>/</a:t>
            </a:r>
            <a:r>
              <a:rPr lang="de-DE" sz="1600" dirty="0" err="1">
                <a:latin typeface="+mj-lt"/>
                <a:cs typeface="Lucida Grande" panose="020B0600040502020204" pitchFamily="34" charset="0"/>
              </a:rPr>
              <a:t>dossierartikel</a:t>
            </a:r>
            <a:r>
              <a:rPr lang="de-DE" sz="1600" dirty="0">
                <a:latin typeface="+mj-lt"/>
                <a:cs typeface="Lucida Grande" panose="020B0600040502020204" pitchFamily="34" charset="0"/>
              </a:rPr>
              <a:t>/ein-gen-macht-aggressiv/</a:t>
            </a:r>
          </a:p>
        </p:txBody>
      </p:sp>
      <p:sp>
        <p:nvSpPr>
          <p:cNvPr id="5" name="Textfeld 4">
            <a:extLst>
              <a:ext uri="{FF2B5EF4-FFF2-40B4-BE49-F238E27FC236}">
                <a16:creationId xmlns:a16="http://schemas.microsoft.com/office/drawing/2014/main" id="{4BD0A4F4-73A6-844B-94BA-8C8796A10D62}"/>
              </a:ext>
            </a:extLst>
          </p:cNvPr>
          <p:cNvSpPr txBox="1"/>
          <p:nvPr/>
        </p:nvSpPr>
        <p:spPr>
          <a:xfrm>
            <a:off x="102834" y="4907103"/>
            <a:ext cx="8788917" cy="1077218"/>
          </a:xfrm>
          <a:prstGeom prst="rect">
            <a:avLst/>
          </a:prstGeom>
          <a:solidFill>
            <a:schemeClr val="bg1">
              <a:lumMod val="85000"/>
            </a:schemeClr>
          </a:solidFill>
          <a:scene3d>
            <a:camera prst="orthographicFront"/>
            <a:lightRig rig="threePt" dir="t"/>
          </a:scene3d>
          <a:sp3d>
            <a:bevelT/>
          </a:sp3d>
        </p:spPr>
        <p:txBody>
          <a:bodyPr wrap="square" rtlCol="0">
            <a:spAutoFit/>
          </a:bodyPr>
          <a:lstStyle/>
          <a:p>
            <a:pPr algn="r"/>
            <a:r>
              <a:rPr lang="de-DE" sz="2400" dirty="0"/>
              <a:t>Medienmeldung Fallbeispiel 2:</a:t>
            </a:r>
          </a:p>
          <a:p>
            <a:pPr algn="r"/>
            <a:r>
              <a:rPr lang="de-DE" sz="2600" b="1" dirty="0">
                <a:solidFill>
                  <a:srgbClr val="C00000"/>
                </a:solidFill>
                <a:latin typeface="Lucida Grande" panose="020B0600040502020204" pitchFamily="34" charset="0"/>
                <a:cs typeface="Lucida Grande" panose="020B0600040502020204" pitchFamily="34" charset="0"/>
              </a:rPr>
              <a:t>Genomforschung: Alkoholiker- Gen entschlüsselt</a:t>
            </a:r>
          </a:p>
          <a:p>
            <a:pPr algn="r"/>
            <a:r>
              <a:rPr lang="de-DE" sz="1400" dirty="0">
                <a:latin typeface="+mj-lt"/>
                <a:cs typeface="Lucida Grande" panose="020B0600040502020204" pitchFamily="34" charset="0"/>
              </a:rPr>
              <a:t>z.B. https://</a:t>
            </a:r>
            <a:r>
              <a:rPr lang="de-DE" sz="1400" dirty="0" err="1">
                <a:latin typeface="+mj-lt"/>
                <a:cs typeface="Lucida Grande" panose="020B0600040502020204" pitchFamily="34" charset="0"/>
              </a:rPr>
              <a:t>www.tagesspiegel.de</a:t>
            </a:r>
            <a:r>
              <a:rPr lang="de-DE" sz="1400" dirty="0">
                <a:latin typeface="+mj-lt"/>
                <a:cs typeface="Lucida Grande" panose="020B0600040502020204" pitchFamily="34" charset="0"/>
              </a:rPr>
              <a:t>/</a:t>
            </a:r>
            <a:r>
              <a:rPr lang="de-DE" sz="1400" dirty="0" err="1">
                <a:latin typeface="+mj-lt"/>
                <a:cs typeface="Lucida Grande" panose="020B0600040502020204" pitchFamily="34" charset="0"/>
              </a:rPr>
              <a:t>gesellschaft</a:t>
            </a:r>
            <a:r>
              <a:rPr lang="de-DE" sz="1400" dirty="0">
                <a:latin typeface="+mj-lt"/>
                <a:cs typeface="Lucida Grande" panose="020B0600040502020204" pitchFamily="34" charset="0"/>
              </a:rPr>
              <a:t>/</a:t>
            </a:r>
            <a:r>
              <a:rPr lang="de-DE" sz="1400" dirty="0" err="1">
                <a:latin typeface="+mj-lt"/>
                <a:cs typeface="Lucida Grande" panose="020B0600040502020204" pitchFamily="34" charset="0"/>
              </a:rPr>
              <a:t>panorama</a:t>
            </a:r>
            <a:r>
              <a:rPr lang="de-DE" sz="1400" dirty="0">
                <a:latin typeface="+mj-lt"/>
                <a:cs typeface="Lucida Grande" panose="020B0600040502020204" pitchFamily="34" charset="0"/>
              </a:rPr>
              <a:t>/</a:t>
            </a:r>
            <a:r>
              <a:rPr lang="de-DE" sz="1400" dirty="0" err="1">
                <a:latin typeface="+mj-lt"/>
                <a:cs typeface="Lucida Grande" panose="020B0600040502020204" pitchFamily="34" charset="0"/>
              </a:rPr>
              <a:t>genomforschung</a:t>
            </a:r>
            <a:r>
              <a:rPr lang="de-DE" sz="1400" dirty="0">
                <a:latin typeface="+mj-lt"/>
                <a:cs typeface="Lucida Grande" panose="020B0600040502020204" pitchFamily="34" charset="0"/>
              </a:rPr>
              <a:t>-alkoholiker-gen-</a:t>
            </a:r>
            <a:r>
              <a:rPr lang="de-DE" sz="1400" dirty="0" err="1">
                <a:latin typeface="+mj-lt"/>
                <a:cs typeface="Lucida Grande" panose="020B0600040502020204" pitchFamily="34" charset="0"/>
              </a:rPr>
              <a:t>entschluesselt</a:t>
            </a:r>
            <a:r>
              <a:rPr lang="de-DE" sz="1400" dirty="0">
                <a:latin typeface="+mj-lt"/>
                <a:cs typeface="Lucida Grande" panose="020B0600040502020204" pitchFamily="34" charset="0"/>
              </a:rPr>
              <a:t>/705898.html</a:t>
            </a:r>
          </a:p>
        </p:txBody>
      </p:sp>
      <p:sp>
        <p:nvSpPr>
          <p:cNvPr id="8" name="Textfeld 7">
            <a:extLst>
              <a:ext uri="{FF2B5EF4-FFF2-40B4-BE49-F238E27FC236}">
                <a16:creationId xmlns:a16="http://schemas.microsoft.com/office/drawing/2014/main" id="{649C2018-2E7B-BF41-B36D-4E85CF19B691}"/>
              </a:ext>
            </a:extLst>
          </p:cNvPr>
          <p:cNvSpPr txBox="1"/>
          <p:nvPr/>
        </p:nvSpPr>
        <p:spPr>
          <a:xfrm rot="20040631">
            <a:off x="1625328" y="2605098"/>
            <a:ext cx="7505361" cy="1015663"/>
          </a:xfrm>
          <a:prstGeom prst="rect">
            <a:avLst/>
          </a:prstGeom>
          <a:solidFill>
            <a:srgbClr val="C00000"/>
          </a:solidFill>
        </p:spPr>
        <p:txBody>
          <a:bodyPr wrap="square" rtlCol="0">
            <a:spAutoFit/>
          </a:bodyPr>
          <a:lstStyle/>
          <a:p>
            <a:pPr algn="ctr"/>
            <a:r>
              <a:rPr lang="de-DE" sz="2000" b="1" dirty="0">
                <a:solidFill>
                  <a:schemeClr val="bg1"/>
                </a:solidFill>
              </a:rPr>
              <a:t>Gene und Umwelt wirken zusammen. Besonders komplexe Merkmale oder Erkrankungen wie “Aggressivität“ oder Alkoholsucht sind nicht allein genetisch bedingt! </a:t>
            </a:r>
          </a:p>
        </p:txBody>
      </p:sp>
    </p:spTree>
    <p:extLst>
      <p:ext uri="{BB962C8B-B14F-4D97-AF65-F5344CB8AC3E}">
        <p14:creationId xmlns:p14="http://schemas.microsoft.com/office/powerpoint/2010/main" val="2676042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369332"/>
          </a:xfrm>
          <a:prstGeom prst="rect">
            <a:avLst/>
          </a:prstGeom>
          <a:solidFill>
            <a:srgbClr val="C00000"/>
          </a:solidFill>
        </p:spPr>
        <p:txBody>
          <a:bodyPr wrap="square" rtlCol="0">
            <a:spAutoFit/>
          </a:bodyPr>
          <a:lstStyle/>
          <a:p>
            <a:pPr algn="ctr"/>
            <a:r>
              <a:rPr lang="de-DE" sz="1600" i="1" dirty="0" err="1">
                <a:solidFill>
                  <a:schemeClr val="bg1"/>
                </a:solidFill>
              </a:rPr>
              <a:t>Biowoche</a:t>
            </a:r>
            <a:r>
              <a:rPr lang="de-DE" i="1" dirty="0">
                <a:solidFill>
                  <a:schemeClr val="bg1"/>
                </a:solidFill>
              </a:rPr>
              <a:t>: </a:t>
            </a:r>
            <a:r>
              <a:rPr lang="de-DE" b="1" dirty="0">
                <a:solidFill>
                  <a:schemeClr val="bg1"/>
                </a:solidFill>
              </a:rPr>
              <a:t>Bei der Geschlechtszellbildung können Fehler auftreten: Das Beispiel Down-Syndrom</a:t>
            </a:r>
          </a:p>
        </p:txBody>
      </p:sp>
      <p:pic>
        <p:nvPicPr>
          <p:cNvPr id="6" name="Grafik 5" descr="Ein Bild, das Person, draußen, klein, Kind enthält.&#10;&#10;Automatisch generierte Beschreibung">
            <a:extLst>
              <a:ext uri="{FF2B5EF4-FFF2-40B4-BE49-F238E27FC236}">
                <a16:creationId xmlns:a16="http://schemas.microsoft.com/office/drawing/2014/main" id="{8E87BEB6-37B1-F74B-A644-D133E43F29F0}"/>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420503" y="905286"/>
            <a:ext cx="3758623" cy="3602181"/>
          </a:xfrm>
          <a:prstGeom prst="rect">
            <a:avLst/>
          </a:prstGeom>
        </p:spPr>
      </p:pic>
      <p:sp>
        <p:nvSpPr>
          <p:cNvPr id="3" name="Textfeld 2">
            <a:extLst>
              <a:ext uri="{FF2B5EF4-FFF2-40B4-BE49-F238E27FC236}">
                <a16:creationId xmlns:a16="http://schemas.microsoft.com/office/drawing/2014/main" id="{2C35ECBB-B507-1449-B787-81E8C8CF551C}"/>
              </a:ext>
            </a:extLst>
          </p:cNvPr>
          <p:cNvSpPr txBox="1"/>
          <p:nvPr/>
        </p:nvSpPr>
        <p:spPr>
          <a:xfrm rot="1205223">
            <a:off x="339554" y="4457399"/>
            <a:ext cx="8729331" cy="646331"/>
          </a:xfrm>
          <a:prstGeom prst="rect">
            <a:avLst/>
          </a:prstGeom>
          <a:solidFill>
            <a:schemeClr val="bg1">
              <a:lumMod val="85000"/>
            </a:schemeClr>
          </a:solidFill>
        </p:spPr>
        <p:txBody>
          <a:bodyPr wrap="square" rtlCol="0">
            <a:spAutoFit/>
          </a:bodyPr>
          <a:lstStyle/>
          <a:p>
            <a:r>
              <a:rPr lang="de-DE" b="1" dirty="0"/>
              <a:t>geringer Körperwuchs, </a:t>
            </a:r>
            <a:r>
              <a:rPr lang="de-DE" b="1" dirty="0" err="1"/>
              <a:t>kurzfingrig</a:t>
            </a:r>
            <a:r>
              <a:rPr lang="de-DE" b="1" dirty="0"/>
              <a:t>, schräg gestellte Lidfalten, Organfehlbildungen (z.B., Herzfehler, Schwerhörigkeit, Sehstörungen), geistige Einschränkungen</a:t>
            </a:r>
          </a:p>
        </p:txBody>
      </p:sp>
      <p:sp>
        <p:nvSpPr>
          <p:cNvPr id="9" name="Textfeld 8">
            <a:extLst>
              <a:ext uri="{FF2B5EF4-FFF2-40B4-BE49-F238E27FC236}">
                <a16:creationId xmlns:a16="http://schemas.microsoft.com/office/drawing/2014/main" id="{B2CE989C-1C65-E745-B11A-33FCC56E4539}"/>
              </a:ext>
            </a:extLst>
          </p:cNvPr>
          <p:cNvSpPr txBox="1"/>
          <p:nvPr/>
        </p:nvSpPr>
        <p:spPr>
          <a:xfrm rot="20040631">
            <a:off x="-245808" y="3609430"/>
            <a:ext cx="10062819" cy="1200329"/>
          </a:xfrm>
          <a:prstGeom prst="rect">
            <a:avLst/>
          </a:prstGeom>
          <a:solidFill>
            <a:srgbClr val="C00000"/>
          </a:solidFill>
        </p:spPr>
        <p:txBody>
          <a:bodyPr wrap="square" rtlCol="0">
            <a:spAutoFit/>
          </a:bodyPr>
          <a:lstStyle/>
          <a:p>
            <a:pPr algn="ctr"/>
            <a:r>
              <a:rPr lang="de-DE" b="1" dirty="0">
                <a:solidFill>
                  <a:schemeClr val="bg1"/>
                </a:solidFill>
              </a:rPr>
              <a:t>Down-Kinder wurden früher ausgegrenzt. Dafür gibt es keinen Grund. Seit man sich medizinisch, therapeutisch und gesellschaftlich  um sie kümmert, hat sich vieles extrem verbessert: Sie entfalten viel mehr Fähigkeiten, werden bis zu 60 Jahre alt (früher ca. 20), erreichen Schul- und Berufsabschlüsse. Down-Kinder sind freundlich und emotional </a:t>
            </a:r>
          </a:p>
        </p:txBody>
      </p:sp>
    </p:spTree>
    <p:extLst>
      <p:ext uri="{BB962C8B-B14F-4D97-AF65-F5344CB8AC3E}">
        <p14:creationId xmlns:p14="http://schemas.microsoft.com/office/powerpoint/2010/main" val="131800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369332"/>
          </a:xfrm>
          <a:prstGeom prst="rect">
            <a:avLst/>
          </a:prstGeom>
          <a:solidFill>
            <a:srgbClr val="C00000"/>
          </a:solidFill>
        </p:spPr>
        <p:txBody>
          <a:bodyPr wrap="square" rtlCol="0">
            <a:spAutoFit/>
          </a:bodyPr>
          <a:lstStyle/>
          <a:p>
            <a:pPr algn="ctr"/>
            <a:r>
              <a:rPr lang="de-DE" sz="1600" i="1" dirty="0">
                <a:solidFill>
                  <a:schemeClr val="bg1"/>
                </a:solidFill>
              </a:rPr>
              <a:t>Schon vergessen?</a:t>
            </a:r>
            <a:r>
              <a:rPr lang="de-DE" i="1" dirty="0">
                <a:solidFill>
                  <a:schemeClr val="bg1"/>
                </a:solidFill>
              </a:rPr>
              <a:t> </a:t>
            </a:r>
            <a:r>
              <a:rPr lang="de-DE" sz="1700" b="1" dirty="0">
                <a:solidFill>
                  <a:schemeClr val="bg1"/>
                </a:solidFill>
              </a:rPr>
              <a:t>Die Verteilung der homologen Chromosomen in der Meiose (Reduktionsteilung)</a:t>
            </a:r>
          </a:p>
        </p:txBody>
      </p:sp>
      <p:pic>
        <p:nvPicPr>
          <p:cNvPr id="6" name="Grafik 5">
            <a:extLst>
              <a:ext uri="{FF2B5EF4-FFF2-40B4-BE49-F238E27FC236}">
                <a16:creationId xmlns:a16="http://schemas.microsoft.com/office/drawing/2014/main" id="{87F6B9C7-DA6A-AC46-A803-BC848D8D1ED3}"/>
              </a:ext>
            </a:extLst>
          </p:cNvPr>
          <p:cNvPicPr>
            <a:picLocks noChangeAspect="1"/>
          </p:cNvPicPr>
          <p:nvPr/>
        </p:nvPicPr>
        <p:blipFill>
          <a:blip r:embed="rId2"/>
          <a:stretch>
            <a:fillRect/>
          </a:stretch>
        </p:blipFill>
        <p:spPr>
          <a:xfrm>
            <a:off x="624052" y="859438"/>
            <a:ext cx="8565630" cy="4753085"/>
          </a:xfrm>
          <a:prstGeom prst="rect">
            <a:avLst/>
          </a:prstGeom>
        </p:spPr>
      </p:pic>
      <p:grpSp>
        <p:nvGrpSpPr>
          <p:cNvPr id="16" name="Gruppieren 15">
            <a:extLst>
              <a:ext uri="{FF2B5EF4-FFF2-40B4-BE49-F238E27FC236}">
                <a16:creationId xmlns:a16="http://schemas.microsoft.com/office/drawing/2014/main" id="{0AB11363-1572-064B-AFAA-54A889F906D3}"/>
              </a:ext>
            </a:extLst>
          </p:cNvPr>
          <p:cNvGrpSpPr/>
          <p:nvPr/>
        </p:nvGrpSpPr>
        <p:grpSpPr>
          <a:xfrm>
            <a:off x="3985008" y="3184634"/>
            <a:ext cx="434442" cy="999247"/>
            <a:chOff x="3985008" y="3184634"/>
            <a:chExt cx="434442" cy="999247"/>
          </a:xfrm>
        </p:grpSpPr>
        <p:pic>
          <p:nvPicPr>
            <p:cNvPr id="10" name="Grafik 9">
              <a:extLst>
                <a:ext uri="{FF2B5EF4-FFF2-40B4-BE49-F238E27FC236}">
                  <a16:creationId xmlns:a16="http://schemas.microsoft.com/office/drawing/2014/main" id="{E8C26641-ED00-854F-BA69-A0412041B9A6}"/>
                </a:ext>
              </a:extLst>
            </p:cNvPr>
            <p:cNvPicPr>
              <a:picLocks noChangeAspect="1"/>
            </p:cNvPicPr>
            <p:nvPr/>
          </p:nvPicPr>
          <p:blipFill>
            <a:blip r:embed="rId3">
              <a:clrChange>
                <a:clrFrom>
                  <a:srgbClr val="F2FEFC"/>
                </a:clrFrom>
                <a:clrTo>
                  <a:srgbClr val="F2FEFC">
                    <a:alpha val="0"/>
                  </a:srgbClr>
                </a:clrTo>
              </a:clrChange>
            </a:blip>
            <a:stretch>
              <a:fillRect/>
            </a:stretch>
          </p:blipFill>
          <p:spPr>
            <a:xfrm>
              <a:off x="3985008" y="3184634"/>
              <a:ext cx="380124" cy="244366"/>
            </a:xfrm>
            <a:prstGeom prst="rect">
              <a:avLst/>
            </a:prstGeom>
          </p:spPr>
        </p:pic>
        <p:pic>
          <p:nvPicPr>
            <p:cNvPr id="15" name="Grafik 14">
              <a:extLst>
                <a:ext uri="{FF2B5EF4-FFF2-40B4-BE49-F238E27FC236}">
                  <a16:creationId xmlns:a16="http://schemas.microsoft.com/office/drawing/2014/main" id="{0859C3E8-DFA4-F742-B2F3-14D9569027E2}"/>
                </a:ext>
              </a:extLst>
            </p:cNvPr>
            <p:cNvPicPr>
              <a:picLocks noChangeAspect="1"/>
            </p:cNvPicPr>
            <p:nvPr/>
          </p:nvPicPr>
          <p:blipFill>
            <a:blip r:embed="rId4">
              <a:clrChange>
                <a:clrFrom>
                  <a:srgbClr val="FFFBFF"/>
                </a:clrFrom>
                <a:clrTo>
                  <a:srgbClr val="FFFBFF">
                    <a:alpha val="0"/>
                  </a:srgbClr>
                </a:clrTo>
              </a:clrChange>
            </a:blip>
            <a:stretch>
              <a:fillRect/>
            </a:stretch>
          </p:blipFill>
          <p:spPr>
            <a:xfrm>
              <a:off x="3991809" y="3939515"/>
              <a:ext cx="427641" cy="244366"/>
            </a:xfrm>
            <a:prstGeom prst="rect">
              <a:avLst/>
            </a:prstGeom>
          </p:spPr>
        </p:pic>
      </p:grpSp>
      <p:pic>
        <p:nvPicPr>
          <p:cNvPr id="33" name="Grafik 32">
            <a:extLst>
              <a:ext uri="{FF2B5EF4-FFF2-40B4-BE49-F238E27FC236}">
                <a16:creationId xmlns:a16="http://schemas.microsoft.com/office/drawing/2014/main" id="{89FDE571-2FB6-B841-BEFF-4BBCACB13EAB}"/>
              </a:ext>
            </a:extLst>
          </p:cNvPr>
          <p:cNvPicPr>
            <a:picLocks noChangeAspect="1"/>
          </p:cNvPicPr>
          <p:nvPr/>
        </p:nvPicPr>
        <p:blipFill>
          <a:blip r:embed="rId4">
            <a:clrChange>
              <a:clrFrom>
                <a:srgbClr val="FFFBFF"/>
              </a:clrFrom>
              <a:clrTo>
                <a:srgbClr val="FFFBFF">
                  <a:alpha val="0"/>
                </a:srgbClr>
              </a:clrTo>
            </a:clrChange>
          </a:blip>
          <a:stretch>
            <a:fillRect/>
          </a:stretch>
        </p:blipFill>
        <p:spPr>
          <a:xfrm>
            <a:off x="5791940" y="4408787"/>
            <a:ext cx="427641" cy="244366"/>
          </a:xfrm>
          <a:prstGeom prst="rect">
            <a:avLst/>
          </a:prstGeom>
        </p:spPr>
      </p:pic>
      <p:grpSp>
        <p:nvGrpSpPr>
          <p:cNvPr id="38" name="Gruppieren 37">
            <a:extLst>
              <a:ext uri="{FF2B5EF4-FFF2-40B4-BE49-F238E27FC236}">
                <a16:creationId xmlns:a16="http://schemas.microsoft.com/office/drawing/2014/main" id="{336B8D55-7B0D-F24C-BB26-F045CD1724CD}"/>
              </a:ext>
            </a:extLst>
          </p:cNvPr>
          <p:cNvGrpSpPr/>
          <p:nvPr/>
        </p:nvGrpSpPr>
        <p:grpSpPr>
          <a:xfrm>
            <a:off x="7349404" y="2247961"/>
            <a:ext cx="498784" cy="1030194"/>
            <a:chOff x="7349404" y="2247961"/>
            <a:chExt cx="498784" cy="1030194"/>
          </a:xfrm>
        </p:grpSpPr>
        <p:pic>
          <p:nvPicPr>
            <p:cNvPr id="35" name="Grafik 34">
              <a:extLst>
                <a:ext uri="{FF2B5EF4-FFF2-40B4-BE49-F238E27FC236}">
                  <a16:creationId xmlns:a16="http://schemas.microsoft.com/office/drawing/2014/main" id="{19E01C1D-4689-DF48-ABE4-C0994ADEB1C9}"/>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394669" y="3091112"/>
              <a:ext cx="427527" cy="187043"/>
            </a:xfrm>
            <a:prstGeom prst="rect">
              <a:avLst/>
            </a:prstGeom>
          </p:spPr>
        </p:pic>
        <p:pic>
          <p:nvPicPr>
            <p:cNvPr id="37" name="Grafik 36">
              <a:extLst>
                <a:ext uri="{FF2B5EF4-FFF2-40B4-BE49-F238E27FC236}">
                  <a16:creationId xmlns:a16="http://schemas.microsoft.com/office/drawing/2014/main" id="{C726B741-3ED7-1E4A-8554-A91348057E78}"/>
                </a:ext>
              </a:extLst>
            </p:cNvPr>
            <p:cNvPicPr>
              <a:picLocks noChangeAspect="1"/>
            </p:cNvPicPr>
            <p:nvPr/>
          </p:nvPicPr>
          <p:blipFill>
            <a:blip r:embed="rId6">
              <a:clrChange>
                <a:clrFrom>
                  <a:srgbClr val="F8FFFB"/>
                </a:clrFrom>
                <a:clrTo>
                  <a:srgbClr val="F8FFFB">
                    <a:alpha val="0"/>
                  </a:srgbClr>
                </a:clrTo>
              </a:clrChange>
            </a:blip>
            <a:stretch>
              <a:fillRect/>
            </a:stretch>
          </p:blipFill>
          <p:spPr>
            <a:xfrm>
              <a:off x="7349404" y="2247961"/>
              <a:ext cx="498784" cy="187044"/>
            </a:xfrm>
            <a:prstGeom prst="rect">
              <a:avLst/>
            </a:prstGeom>
          </p:spPr>
        </p:pic>
      </p:grpSp>
    </p:spTree>
    <p:extLst>
      <p:ext uri="{BB962C8B-B14F-4D97-AF65-F5344CB8AC3E}">
        <p14:creationId xmlns:p14="http://schemas.microsoft.com/office/powerpoint/2010/main" val="2414739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369332"/>
          </a:xfrm>
          <a:prstGeom prst="rect">
            <a:avLst/>
          </a:prstGeom>
          <a:solidFill>
            <a:srgbClr val="C00000"/>
          </a:solidFill>
        </p:spPr>
        <p:txBody>
          <a:bodyPr wrap="square" rtlCol="0">
            <a:spAutoFit/>
          </a:bodyPr>
          <a:lstStyle/>
          <a:p>
            <a:pPr algn="ctr"/>
            <a:r>
              <a:rPr lang="de-DE" sz="1600" i="1" dirty="0">
                <a:solidFill>
                  <a:schemeClr val="bg1"/>
                </a:solidFill>
              </a:rPr>
              <a:t>Bio-</a:t>
            </a:r>
            <a:r>
              <a:rPr lang="de-DE" sz="1600" i="1" dirty="0" err="1">
                <a:solidFill>
                  <a:schemeClr val="bg1"/>
                </a:solidFill>
              </a:rPr>
              <a:t>checker</a:t>
            </a:r>
            <a:r>
              <a:rPr lang="de-DE" sz="1600" i="1" dirty="0">
                <a:solidFill>
                  <a:schemeClr val="bg1"/>
                </a:solidFill>
              </a:rPr>
              <a:t>:</a:t>
            </a:r>
            <a:r>
              <a:rPr lang="de-DE" i="1" dirty="0">
                <a:solidFill>
                  <a:schemeClr val="bg1"/>
                </a:solidFill>
              </a:rPr>
              <a:t> </a:t>
            </a:r>
            <a:r>
              <a:rPr lang="de-DE" sz="1700" b="1" dirty="0">
                <a:solidFill>
                  <a:schemeClr val="bg1"/>
                </a:solidFill>
              </a:rPr>
              <a:t>Finde die Ursachen für die Fehlverteilung in der Meiose, die zu Trisomie 21 führen</a:t>
            </a:r>
          </a:p>
        </p:txBody>
      </p:sp>
      <p:pic>
        <p:nvPicPr>
          <p:cNvPr id="3" name="Grafik 2">
            <a:extLst>
              <a:ext uri="{FF2B5EF4-FFF2-40B4-BE49-F238E27FC236}">
                <a16:creationId xmlns:a16="http://schemas.microsoft.com/office/drawing/2014/main" id="{66BE59D8-DA1D-3846-933D-DCCBE4108A08}"/>
              </a:ext>
            </a:extLst>
          </p:cNvPr>
          <p:cNvPicPr>
            <a:picLocks noChangeAspect="1"/>
          </p:cNvPicPr>
          <p:nvPr/>
        </p:nvPicPr>
        <p:blipFill>
          <a:blip r:embed="rId2"/>
          <a:stretch>
            <a:fillRect/>
          </a:stretch>
        </p:blipFill>
        <p:spPr>
          <a:xfrm>
            <a:off x="1234396" y="709474"/>
            <a:ext cx="6491769" cy="6148526"/>
          </a:xfrm>
          <a:prstGeom prst="rect">
            <a:avLst/>
          </a:prstGeom>
        </p:spPr>
      </p:pic>
    </p:spTree>
    <p:extLst>
      <p:ext uri="{BB962C8B-B14F-4D97-AF65-F5344CB8AC3E}">
        <p14:creationId xmlns:p14="http://schemas.microsoft.com/office/powerpoint/2010/main" val="2068908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461665"/>
          </a:xfrm>
          <a:prstGeom prst="rect">
            <a:avLst/>
          </a:prstGeom>
          <a:solidFill>
            <a:srgbClr val="C00000"/>
          </a:solidFill>
        </p:spPr>
        <p:txBody>
          <a:bodyPr wrap="square" rtlCol="0">
            <a:spAutoFit/>
          </a:bodyPr>
          <a:lstStyle/>
          <a:p>
            <a:pPr algn="ctr"/>
            <a:r>
              <a:rPr lang="de-DE" sz="2400" i="1" dirty="0" err="1">
                <a:solidFill>
                  <a:schemeClr val="bg1"/>
                </a:solidFill>
              </a:rPr>
              <a:t>Biowoche</a:t>
            </a:r>
            <a:r>
              <a:rPr lang="de-DE" sz="2400" i="1" dirty="0">
                <a:solidFill>
                  <a:schemeClr val="bg1"/>
                </a:solidFill>
              </a:rPr>
              <a:t> Teil 2: </a:t>
            </a:r>
            <a:r>
              <a:rPr lang="de-DE" sz="2400" b="1" dirty="0">
                <a:solidFill>
                  <a:schemeClr val="bg1"/>
                </a:solidFill>
              </a:rPr>
              <a:t>Fallbeispiele für die genetische Beratung</a:t>
            </a:r>
          </a:p>
        </p:txBody>
      </p:sp>
      <p:pic>
        <p:nvPicPr>
          <p:cNvPr id="13" name="Grafik 12" descr="Ein Bild, das Bildschirm, Gebäude, sitzend, Zeichnung enthält.&#10;&#10;Automatisch generierte Beschreibung">
            <a:extLst>
              <a:ext uri="{FF2B5EF4-FFF2-40B4-BE49-F238E27FC236}">
                <a16:creationId xmlns:a16="http://schemas.microsoft.com/office/drawing/2014/main" id="{5CE4DDC5-D0A0-8944-8A7C-D7572776345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790496" y="2724980"/>
            <a:ext cx="3973490" cy="4004336"/>
          </a:xfrm>
          <a:prstGeom prst="rect">
            <a:avLst/>
          </a:prstGeom>
        </p:spPr>
      </p:pic>
      <p:sp>
        <p:nvSpPr>
          <p:cNvPr id="2" name="Textfeld 1">
            <a:extLst>
              <a:ext uri="{FF2B5EF4-FFF2-40B4-BE49-F238E27FC236}">
                <a16:creationId xmlns:a16="http://schemas.microsoft.com/office/drawing/2014/main" id="{4F2417CB-8A49-2044-A301-3788D0D8B9A6}"/>
              </a:ext>
            </a:extLst>
          </p:cNvPr>
          <p:cNvSpPr txBox="1"/>
          <p:nvPr/>
        </p:nvSpPr>
        <p:spPr>
          <a:xfrm>
            <a:off x="110359" y="630621"/>
            <a:ext cx="8765627" cy="2308324"/>
          </a:xfrm>
          <a:prstGeom prst="rect">
            <a:avLst/>
          </a:prstGeom>
          <a:noFill/>
        </p:spPr>
        <p:txBody>
          <a:bodyPr wrap="square" rtlCol="0">
            <a:spAutoFit/>
          </a:bodyPr>
          <a:lstStyle/>
          <a:p>
            <a:r>
              <a:rPr lang="de-DE" sz="1600" b="1" dirty="0"/>
              <a:t>Fall A: Valerie und Roland</a:t>
            </a:r>
            <a:endParaRPr lang="de-DE" sz="1600" dirty="0"/>
          </a:p>
          <a:p>
            <a:r>
              <a:rPr lang="de-DE" sz="1600" dirty="0"/>
              <a:t>In Valeries Familie trat mehrfach die „Bluterkrankheit“ auf. Das Allel dafür wird rezessiv vererbt. Es liegt auf dem X-Chromosom. </a:t>
            </a:r>
          </a:p>
          <a:p>
            <a:r>
              <a:rPr lang="de-DE" sz="1600" dirty="0"/>
              <a:t>Valerie ist gesund, ebenso ihr Partner Roland, in dessen Familie die Krankheit bisher nicht auftrat. Beide wünschen sich Kinder, fragen sich aber, welches Erkrankungsrisiko für diese wohl bestehen würde. Ein Gentest ergab, dass Valerie heterozygot ist. Soll Roland einen Gentest machen lassen?</a:t>
            </a:r>
          </a:p>
          <a:p>
            <a:r>
              <a:rPr lang="de-DE" sz="1600" dirty="0"/>
              <a:t>Berate die beiden hinsichtlich eines Gentests und des Erkrankungsrisikos für ihre Kinder. Nutze das Kreuzungsquadrat.</a:t>
            </a:r>
          </a:p>
          <a:p>
            <a:endParaRPr lang="de-DE" sz="1600" dirty="0"/>
          </a:p>
        </p:txBody>
      </p:sp>
      <p:grpSp>
        <p:nvGrpSpPr>
          <p:cNvPr id="5" name="Gruppieren 4">
            <a:extLst>
              <a:ext uri="{FF2B5EF4-FFF2-40B4-BE49-F238E27FC236}">
                <a16:creationId xmlns:a16="http://schemas.microsoft.com/office/drawing/2014/main" id="{1ACDC057-7767-F240-A544-94E0B431F5A3}"/>
              </a:ext>
            </a:extLst>
          </p:cNvPr>
          <p:cNvGrpSpPr/>
          <p:nvPr/>
        </p:nvGrpSpPr>
        <p:grpSpPr>
          <a:xfrm>
            <a:off x="2421164" y="2500042"/>
            <a:ext cx="3722112" cy="3790978"/>
            <a:chOff x="2421164" y="2500042"/>
            <a:chExt cx="3722112" cy="3790978"/>
          </a:xfrm>
        </p:grpSpPr>
        <p:sp>
          <p:nvSpPr>
            <p:cNvPr id="4" name="Rechteck 3">
              <a:extLst>
                <a:ext uri="{FF2B5EF4-FFF2-40B4-BE49-F238E27FC236}">
                  <a16:creationId xmlns:a16="http://schemas.microsoft.com/office/drawing/2014/main" id="{C4938761-996E-7D46-AAE8-FD1C950A3180}"/>
                </a:ext>
              </a:extLst>
            </p:cNvPr>
            <p:cNvSpPr/>
            <p:nvPr/>
          </p:nvSpPr>
          <p:spPr>
            <a:xfrm>
              <a:off x="4377215" y="2500042"/>
              <a:ext cx="1766061" cy="369332"/>
            </a:xfrm>
            <a:prstGeom prst="rect">
              <a:avLst/>
            </a:prstGeom>
          </p:spPr>
          <p:txBody>
            <a:bodyPr wrap="none">
              <a:spAutoFit/>
            </a:bodyPr>
            <a:lstStyle/>
            <a:p>
              <a:r>
                <a:rPr lang="de-DE" b="1" dirty="0"/>
                <a:t>Valeries Eizellen</a:t>
              </a:r>
              <a:endParaRPr lang="de-DE" dirty="0"/>
            </a:p>
          </p:txBody>
        </p:sp>
        <p:sp>
          <p:nvSpPr>
            <p:cNvPr id="7" name="Rechteck 6">
              <a:extLst>
                <a:ext uri="{FF2B5EF4-FFF2-40B4-BE49-F238E27FC236}">
                  <a16:creationId xmlns:a16="http://schemas.microsoft.com/office/drawing/2014/main" id="{39390742-1808-1D4F-B91D-9F238AFE0053}"/>
                </a:ext>
              </a:extLst>
            </p:cNvPr>
            <p:cNvSpPr/>
            <p:nvPr/>
          </p:nvSpPr>
          <p:spPr>
            <a:xfrm rot="16200000">
              <a:off x="1348114" y="4848638"/>
              <a:ext cx="2515432" cy="369332"/>
            </a:xfrm>
            <a:prstGeom prst="rect">
              <a:avLst/>
            </a:prstGeom>
          </p:spPr>
          <p:txBody>
            <a:bodyPr wrap="none">
              <a:spAutoFit/>
            </a:bodyPr>
            <a:lstStyle/>
            <a:p>
              <a:r>
                <a:rPr lang="de-DE" b="1" dirty="0"/>
                <a:t>Rolands Spermienzellen</a:t>
              </a:r>
              <a:endParaRPr lang="de-DE" dirty="0"/>
            </a:p>
          </p:txBody>
        </p:sp>
      </p:grpSp>
      <p:grpSp>
        <p:nvGrpSpPr>
          <p:cNvPr id="9" name="Gruppieren 8">
            <a:extLst>
              <a:ext uri="{FF2B5EF4-FFF2-40B4-BE49-F238E27FC236}">
                <a16:creationId xmlns:a16="http://schemas.microsoft.com/office/drawing/2014/main" id="{DD450EB2-BCD9-7744-A9B3-03BA83E74CA7}"/>
              </a:ext>
            </a:extLst>
          </p:cNvPr>
          <p:cNvGrpSpPr/>
          <p:nvPr/>
        </p:nvGrpSpPr>
        <p:grpSpPr>
          <a:xfrm>
            <a:off x="1668927" y="1861332"/>
            <a:ext cx="4703298" cy="1777483"/>
            <a:chOff x="1668927" y="1861332"/>
            <a:chExt cx="4703298" cy="1777483"/>
          </a:xfrm>
        </p:grpSpPr>
        <p:sp>
          <p:nvSpPr>
            <p:cNvPr id="6" name="Textfeld 5">
              <a:extLst>
                <a:ext uri="{FF2B5EF4-FFF2-40B4-BE49-F238E27FC236}">
                  <a16:creationId xmlns:a16="http://schemas.microsoft.com/office/drawing/2014/main" id="{64339CBE-B082-8C4A-A2EC-5C7308E29CFC}"/>
                </a:ext>
              </a:extLst>
            </p:cNvPr>
            <p:cNvSpPr txBox="1"/>
            <p:nvPr/>
          </p:nvSpPr>
          <p:spPr>
            <a:xfrm>
              <a:off x="4230016" y="2869374"/>
              <a:ext cx="1960793" cy="769441"/>
            </a:xfrm>
            <a:prstGeom prst="rect">
              <a:avLst/>
            </a:prstGeom>
            <a:noFill/>
          </p:spPr>
          <p:txBody>
            <a:bodyPr wrap="none" rtlCol="0">
              <a:spAutoFit/>
            </a:bodyPr>
            <a:lstStyle/>
            <a:p>
              <a:r>
                <a:rPr lang="de-DE" sz="4400" b="1" dirty="0"/>
                <a:t>X         </a:t>
              </a:r>
              <a:r>
                <a:rPr lang="de-DE" sz="4400" b="1" dirty="0">
                  <a:solidFill>
                    <a:srgbClr val="FF0000"/>
                  </a:solidFill>
                </a:rPr>
                <a:t>X</a:t>
              </a:r>
            </a:p>
          </p:txBody>
        </p:sp>
        <p:sp>
          <p:nvSpPr>
            <p:cNvPr id="8" name="Abgerundetes Rechteck 7">
              <a:extLst>
                <a:ext uri="{FF2B5EF4-FFF2-40B4-BE49-F238E27FC236}">
                  <a16:creationId xmlns:a16="http://schemas.microsoft.com/office/drawing/2014/main" id="{D9A9B5C4-5DB3-844F-8B31-B18660EE0B52}"/>
                </a:ext>
              </a:extLst>
            </p:cNvPr>
            <p:cNvSpPr/>
            <p:nvPr/>
          </p:nvSpPr>
          <p:spPr>
            <a:xfrm>
              <a:off x="4129088" y="2869374"/>
              <a:ext cx="2243137" cy="769441"/>
            </a:xfrm>
            <a:prstGeom prst="roundRect">
              <a:avLst/>
            </a:prstGeom>
            <a:solidFill>
              <a:srgbClr val="00B05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Abgerundetes Rechteck 11">
              <a:extLst>
                <a:ext uri="{FF2B5EF4-FFF2-40B4-BE49-F238E27FC236}">
                  <a16:creationId xmlns:a16="http://schemas.microsoft.com/office/drawing/2014/main" id="{F7110078-501F-E144-8C0C-C2131862496C}"/>
                </a:ext>
              </a:extLst>
            </p:cNvPr>
            <p:cNvSpPr/>
            <p:nvPr/>
          </p:nvSpPr>
          <p:spPr>
            <a:xfrm>
              <a:off x="1668927" y="1861332"/>
              <a:ext cx="2243137" cy="361711"/>
            </a:xfrm>
            <a:prstGeom prst="roundRect">
              <a:avLst/>
            </a:prstGeom>
            <a:solidFill>
              <a:srgbClr val="00B05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1" name="Gruppieren 10">
            <a:extLst>
              <a:ext uri="{FF2B5EF4-FFF2-40B4-BE49-F238E27FC236}">
                <a16:creationId xmlns:a16="http://schemas.microsoft.com/office/drawing/2014/main" id="{FBE6F4A0-195E-734B-B8A4-27614EA0F506}"/>
              </a:ext>
            </a:extLst>
          </p:cNvPr>
          <p:cNvGrpSpPr/>
          <p:nvPr/>
        </p:nvGrpSpPr>
        <p:grpSpPr>
          <a:xfrm>
            <a:off x="1005529" y="1361123"/>
            <a:ext cx="2906535" cy="4929900"/>
            <a:chOff x="1005529" y="1361123"/>
            <a:chExt cx="2906535" cy="4929900"/>
          </a:xfrm>
        </p:grpSpPr>
        <p:sp>
          <p:nvSpPr>
            <p:cNvPr id="10" name="Textfeld 9">
              <a:extLst>
                <a:ext uri="{FF2B5EF4-FFF2-40B4-BE49-F238E27FC236}">
                  <a16:creationId xmlns:a16="http://schemas.microsoft.com/office/drawing/2014/main" id="{814C67C9-1A5F-7249-B2FD-0B3AFA6A9020}"/>
                </a:ext>
              </a:extLst>
            </p:cNvPr>
            <p:cNvSpPr txBox="1"/>
            <p:nvPr/>
          </p:nvSpPr>
          <p:spPr>
            <a:xfrm>
              <a:off x="3000842" y="4103721"/>
              <a:ext cx="495649" cy="2123658"/>
            </a:xfrm>
            <a:prstGeom prst="rect">
              <a:avLst/>
            </a:prstGeom>
            <a:noFill/>
          </p:spPr>
          <p:txBody>
            <a:bodyPr wrap="none" rtlCol="0">
              <a:spAutoFit/>
            </a:bodyPr>
            <a:lstStyle/>
            <a:p>
              <a:r>
                <a:rPr lang="de-DE" sz="4400" b="1" dirty="0"/>
                <a:t>X</a:t>
              </a:r>
            </a:p>
            <a:p>
              <a:endParaRPr lang="de-DE" sz="4400" b="1" dirty="0"/>
            </a:p>
            <a:p>
              <a:r>
                <a:rPr lang="de-DE" sz="4400" b="1" dirty="0"/>
                <a:t>Y</a:t>
              </a:r>
            </a:p>
          </p:txBody>
        </p:sp>
        <p:sp>
          <p:nvSpPr>
            <p:cNvPr id="14" name="Abgerundetes Rechteck 13">
              <a:extLst>
                <a:ext uri="{FF2B5EF4-FFF2-40B4-BE49-F238E27FC236}">
                  <a16:creationId xmlns:a16="http://schemas.microsoft.com/office/drawing/2014/main" id="{5E00561A-6776-0F41-9520-86376086A7E3}"/>
                </a:ext>
              </a:extLst>
            </p:cNvPr>
            <p:cNvSpPr/>
            <p:nvPr/>
          </p:nvSpPr>
          <p:spPr>
            <a:xfrm>
              <a:off x="1005529" y="1361123"/>
              <a:ext cx="2906535" cy="351138"/>
            </a:xfrm>
            <a:prstGeom prst="roundRect">
              <a:avLst/>
            </a:prstGeom>
            <a:solidFill>
              <a:srgbClr val="C0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Abgerundetes Rechteck 14">
              <a:extLst>
                <a:ext uri="{FF2B5EF4-FFF2-40B4-BE49-F238E27FC236}">
                  <a16:creationId xmlns:a16="http://schemas.microsoft.com/office/drawing/2014/main" id="{7F75922B-57CC-3D47-AAEF-9B71D1C4BC33}"/>
                </a:ext>
              </a:extLst>
            </p:cNvPr>
            <p:cNvSpPr/>
            <p:nvPr/>
          </p:nvSpPr>
          <p:spPr>
            <a:xfrm rot="5400000">
              <a:off x="2111004" y="4644413"/>
              <a:ext cx="2326102" cy="967117"/>
            </a:xfrm>
            <a:prstGeom prst="roundRect">
              <a:avLst/>
            </a:prstGeom>
            <a:solidFill>
              <a:srgbClr val="C0000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17" name="Gruppieren 16">
            <a:extLst>
              <a:ext uri="{FF2B5EF4-FFF2-40B4-BE49-F238E27FC236}">
                <a16:creationId xmlns:a16="http://schemas.microsoft.com/office/drawing/2014/main" id="{1B4EBDE6-9D7D-D34F-9275-8FE48CCEEAFD}"/>
              </a:ext>
            </a:extLst>
          </p:cNvPr>
          <p:cNvGrpSpPr/>
          <p:nvPr/>
        </p:nvGrpSpPr>
        <p:grpSpPr>
          <a:xfrm>
            <a:off x="4050853" y="4099474"/>
            <a:ext cx="2286737" cy="2127906"/>
            <a:chOff x="4050853" y="4099474"/>
            <a:chExt cx="2286737" cy="2127906"/>
          </a:xfrm>
        </p:grpSpPr>
        <p:sp>
          <p:nvSpPr>
            <p:cNvPr id="16" name="Textfeld 15">
              <a:extLst>
                <a:ext uri="{FF2B5EF4-FFF2-40B4-BE49-F238E27FC236}">
                  <a16:creationId xmlns:a16="http://schemas.microsoft.com/office/drawing/2014/main" id="{D38495EC-C6E8-034A-B246-FCCBC5D8C6CA}"/>
                </a:ext>
              </a:extLst>
            </p:cNvPr>
            <p:cNvSpPr txBox="1"/>
            <p:nvPr/>
          </p:nvSpPr>
          <p:spPr>
            <a:xfrm>
              <a:off x="4050853" y="4099475"/>
              <a:ext cx="806631" cy="769441"/>
            </a:xfrm>
            <a:prstGeom prst="rect">
              <a:avLst/>
            </a:prstGeom>
            <a:noFill/>
          </p:spPr>
          <p:txBody>
            <a:bodyPr wrap="none" rtlCol="0">
              <a:spAutoFit/>
            </a:bodyPr>
            <a:lstStyle/>
            <a:p>
              <a:r>
                <a:rPr lang="de-DE" sz="4400" b="1" dirty="0"/>
                <a:t>XX</a:t>
              </a:r>
            </a:p>
          </p:txBody>
        </p:sp>
        <p:sp>
          <p:nvSpPr>
            <p:cNvPr id="18" name="Textfeld 17">
              <a:extLst>
                <a:ext uri="{FF2B5EF4-FFF2-40B4-BE49-F238E27FC236}">
                  <a16:creationId xmlns:a16="http://schemas.microsoft.com/office/drawing/2014/main" id="{89A74A74-5681-6D4C-B9DB-3B4ADB12E9C0}"/>
                </a:ext>
              </a:extLst>
            </p:cNvPr>
            <p:cNvSpPr txBox="1"/>
            <p:nvPr/>
          </p:nvSpPr>
          <p:spPr>
            <a:xfrm>
              <a:off x="5510168" y="4099474"/>
              <a:ext cx="806631" cy="769441"/>
            </a:xfrm>
            <a:prstGeom prst="rect">
              <a:avLst/>
            </a:prstGeom>
            <a:noFill/>
          </p:spPr>
          <p:txBody>
            <a:bodyPr wrap="none" rtlCol="0">
              <a:spAutoFit/>
            </a:bodyPr>
            <a:lstStyle/>
            <a:p>
              <a:r>
                <a:rPr lang="de-DE" sz="4400" b="1" dirty="0"/>
                <a:t>X</a:t>
              </a:r>
              <a:r>
                <a:rPr lang="de-DE" sz="4400" b="1" dirty="0">
                  <a:solidFill>
                    <a:srgbClr val="FF0000"/>
                  </a:solidFill>
                </a:rPr>
                <a:t>X</a:t>
              </a:r>
            </a:p>
          </p:txBody>
        </p:sp>
        <p:sp>
          <p:nvSpPr>
            <p:cNvPr id="19" name="Textfeld 18">
              <a:extLst>
                <a:ext uri="{FF2B5EF4-FFF2-40B4-BE49-F238E27FC236}">
                  <a16:creationId xmlns:a16="http://schemas.microsoft.com/office/drawing/2014/main" id="{4AA7235D-3B94-1D48-B5C0-B2B452FA8B8D}"/>
                </a:ext>
              </a:extLst>
            </p:cNvPr>
            <p:cNvSpPr txBox="1"/>
            <p:nvPr/>
          </p:nvSpPr>
          <p:spPr>
            <a:xfrm>
              <a:off x="4089276" y="5457939"/>
              <a:ext cx="788999" cy="769441"/>
            </a:xfrm>
            <a:prstGeom prst="rect">
              <a:avLst/>
            </a:prstGeom>
            <a:noFill/>
          </p:spPr>
          <p:txBody>
            <a:bodyPr wrap="none" rtlCol="0">
              <a:spAutoFit/>
            </a:bodyPr>
            <a:lstStyle/>
            <a:p>
              <a:r>
                <a:rPr lang="de-DE" sz="4400" b="1" dirty="0"/>
                <a:t>XY</a:t>
              </a:r>
            </a:p>
          </p:txBody>
        </p:sp>
        <p:sp>
          <p:nvSpPr>
            <p:cNvPr id="20" name="Textfeld 19">
              <a:extLst>
                <a:ext uri="{FF2B5EF4-FFF2-40B4-BE49-F238E27FC236}">
                  <a16:creationId xmlns:a16="http://schemas.microsoft.com/office/drawing/2014/main" id="{BC631099-5AD4-3D4D-AA66-66B3925557E1}"/>
                </a:ext>
              </a:extLst>
            </p:cNvPr>
            <p:cNvSpPr txBox="1"/>
            <p:nvPr/>
          </p:nvSpPr>
          <p:spPr>
            <a:xfrm>
              <a:off x="5548591" y="5457938"/>
              <a:ext cx="788999" cy="769441"/>
            </a:xfrm>
            <a:prstGeom prst="rect">
              <a:avLst/>
            </a:prstGeom>
            <a:noFill/>
          </p:spPr>
          <p:txBody>
            <a:bodyPr wrap="none" rtlCol="0">
              <a:spAutoFit/>
            </a:bodyPr>
            <a:lstStyle/>
            <a:p>
              <a:r>
                <a:rPr lang="de-DE" sz="4400" b="1" dirty="0">
                  <a:solidFill>
                    <a:srgbClr val="FF0000"/>
                  </a:solidFill>
                </a:rPr>
                <a:t>X</a:t>
              </a:r>
              <a:r>
                <a:rPr lang="de-DE" sz="4400" b="1" dirty="0"/>
                <a:t>Y</a:t>
              </a:r>
            </a:p>
          </p:txBody>
        </p:sp>
      </p:grpSp>
    </p:spTree>
    <p:extLst>
      <p:ext uri="{BB962C8B-B14F-4D97-AF65-F5344CB8AC3E}">
        <p14:creationId xmlns:p14="http://schemas.microsoft.com/office/powerpoint/2010/main" val="2643278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461665"/>
          </a:xfrm>
          <a:prstGeom prst="rect">
            <a:avLst/>
          </a:prstGeom>
          <a:solidFill>
            <a:srgbClr val="C00000"/>
          </a:solidFill>
        </p:spPr>
        <p:txBody>
          <a:bodyPr wrap="square" rtlCol="0">
            <a:spAutoFit/>
          </a:bodyPr>
          <a:lstStyle/>
          <a:p>
            <a:pPr algn="ctr"/>
            <a:r>
              <a:rPr lang="de-DE" sz="2400" i="1" dirty="0" err="1">
                <a:solidFill>
                  <a:schemeClr val="bg1"/>
                </a:solidFill>
              </a:rPr>
              <a:t>Biowoche</a:t>
            </a:r>
            <a:r>
              <a:rPr lang="de-DE" sz="2400" i="1" dirty="0">
                <a:solidFill>
                  <a:schemeClr val="bg1"/>
                </a:solidFill>
              </a:rPr>
              <a:t> Teil 2: </a:t>
            </a:r>
            <a:r>
              <a:rPr lang="de-DE" sz="2400" b="1" dirty="0">
                <a:solidFill>
                  <a:schemeClr val="bg1"/>
                </a:solidFill>
              </a:rPr>
              <a:t>Fallbeispiele für die genetische Beratung</a:t>
            </a:r>
          </a:p>
        </p:txBody>
      </p:sp>
      <p:pic>
        <p:nvPicPr>
          <p:cNvPr id="13" name="Grafik 12" descr="Ein Bild, das Bildschirm, Gebäude, sitzend, Zeichnung enthält.&#10;&#10;Automatisch generierte Beschreibung">
            <a:extLst>
              <a:ext uri="{FF2B5EF4-FFF2-40B4-BE49-F238E27FC236}">
                <a16:creationId xmlns:a16="http://schemas.microsoft.com/office/drawing/2014/main" id="{5CE4DDC5-D0A0-8944-8A7C-D7572776345B}"/>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790496" y="2724980"/>
            <a:ext cx="3973490" cy="4004336"/>
          </a:xfrm>
          <a:prstGeom prst="rect">
            <a:avLst/>
          </a:prstGeom>
        </p:spPr>
      </p:pic>
      <p:sp>
        <p:nvSpPr>
          <p:cNvPr id="2" name="Textfeld 1">
            <a:extLst>
              <a:ext uri="{FF2B5EF4-FFF2-40B4-BE49-F238E27FC236}">
                <a16:creationId xmlns:a16="http://schemas.microsoft.com/office/drawing/2014/main" id="{4F2417CB-8A49-2044-A301-3788D0D8B9A6}"/>
              </a:ext>
            </a:extLst>
          </p:cNvPr>
          <p:cNvSpPr txBox="1"/>
          <p:nvPr/>
        </p:nvSpPr>
        <p:spPr>
          <a:xfrm>
            <a:off x="110359" y="630621"/>
            <a:ext cx="8765627" cy="1815882"/>
          </a:xfrm>
          <a:prstGeom prst="rect">
            <a:avLst/>
          </a:prstGeom>
          <a:noFill/>
        </p:spPr>
        <p:txBody>
          <a:bodyPr wrap="square" rtlCol="0">
            <a:spAutoFit/>
          </a:bodyPr>
          <a:lstStyle/>
          <a:p>
            <a:r>
              <a:rPr lang="de-DE" sz="1600" b="1" dirty="0"/>
              <a:t>Fall B: Lars und Petra</a:t>
            </a:r>
          </a:p>
          <a:p>
            <a:r>
              <a:rPr lang="de-DE" sz="1600" dirty="0"/>
              <a:t>In Lars Verwandtschaft trat immer mal wieder die genetisch bedingte Krankheit Mukoviszidose auf. Das Allel dafür wird rezessiv vererbt. Es liegt auf Chromosom Nr. 7. </a:t>
            </a:r>
          </a:p>
          <a:p>
            <a:r>
              <a:rPr lang="de-DE" sz="1600" dirty="0"/>
              <a:t>Lars ist gesund, ebenso seine Partnerin Petra, in deren Familie die Krankheit bisher nicht auftrat. Beide wünschen sich Kinder, fragen sich aber, welches Erkrankungsrisiko für diese wohl bestehen würde. Ein Gentest ergab, dass Lars und Petra beide heterozygot sind. Berate sie. Nutze das Kreuzungsquadrat.</a:t>
            </a:r>
          </a:p>
          <a:p>
            <a:endParaRPr lang="de-DE" sz="1600" b="1" dirty="0"/>
          </a:p>
        </p:txBody>
      </p:sp>
      <p:grpSp>
        <p:nvGrpSpPr>
          <p:cNvPr id="5" name="Gruppieren 4">
            <a:extLst>
              <a:ext uri="{FF2B5EF4-FFF2-40B4-BE49-F238E27FC236}">
                <a16:creationId xmlns:a16="http://schemas.microsoft.com/office/drawing/2014/main" id="{AB5FCFE7-BFF2-A646-BE7C-53C182CFA0D5}"/>
              </a:ext>
            </a:extLst>
          </p:cNvPr>
          <p:cNvGrpSpPr/>
          <p:nvPr/>
        </p:nvGrpSpPr>
        <p:grpSpPr>
          <a:xfrm>
            <a:off x="2421165" y="2500042"/>
            <a:ext cx="3562452" cy="3604357"/>
            <a:chOff x="2421165" y="2500042"/>
            <a:chExt cx="3562452" cy="3604357"/>
          </a:xfrm>
        </p:grpSpPr>
        <p:sp>
          <p:nvSpPr>
            <p:cNvPr id="6" name="Rechteck 5">
              <a:extLst>
                <a:ext uri="{FF2B5EF4-FFF2-40B4-BE49-F238E27FC236}">
                  <a16:creationId xmlns:a16="http://schemas.microsoft.com/office/drawing/2014/main" id="{70B831CD-345B-C049-B4C0-91AEEDB7B468}"/>
                </a:ext>
              </a:extLst>
            </p:cNvPr>
            <p:cNvSpPr/>
            <p:nvPr/>
          </p:nvSpPr>
          <p:spPr>
            <a:xfrm>
              <a:off x="4377215" y="2500042"/>
              <a:ext cx="1606402" cy="369332"/>
            </a:xfrm>
            <a:prstGeom prst="rect">
              <a:avLst/>
            </a:prstGeom>
          </p:spPr>
          <p:txBody>
            <a:bodyPr wrap="none">
              <a:spAutoFit/>
            </a:bodyPr>
            <a:lstStyle/>
            <a:p>
              <a:r>
                <a:rPr lang="de-DE" b="1" dirty="0"/>
                <a:t>Petras Eizellen</a:t>
              </a:r>
              <a:endParaRPr lang="de-DE" dirty="0"/>
            </a:p>
          </p:txBody>
        </p:sp>
        <p:sp>
          <p:nvSpPr>
            <p:cNvPr id="7" name="Rechteck 6">
              <a:extLst>
                <a:ext uri="{FF2B5EF4-FFF2-40B4-BE49-F238E27FC236}">
                  <a16:creationId xmlns:a16="http://schemas.microsoft.com/office/drawing/2014/main" id="{D1D12522-6E12-A84D-8F8E-74E7DCEC376A}"/>
                </a:ext>
              </a:extLst>
            </p:cNvPr>
            <p:cNvSpPr/>
            <p:nvPr/>
          </p:nvSpPr>
          <p:spPr>
            <a:xfrm rot="16200000">
              <a:off x="1534736" y="4848638"/>
              <a:ext cx="2142190" cy="369332"/>
            </a:xfrm>
            <a:prstGeom prst="rect">
              <a:avLst/>
            </a:prstGeom>
          </p:spPr>
          <p:txBody>
            <a:bodyPr wrap="none">
              <a:spAutoFit/>
            </a:bodyPr>
            <a:lstStyle/>
            <a:p>
              <a:r>
                <a:rPr lang="de-DE" b="1" dirty="0"/>
                <a:t>Lars Spermienzellen</a:t>
              </a:r>
              <a:endParaRPr lang="de-DE" dirty="0"/>
            </a:p>
          </p:txBody>
        </p:sp>
      </p:grpSp>
      <p:sp>
        <p:nvSpPr>
          <p:cNvPr id="8" name="Abgerundetes Rechteck 7">
            <a:extLst>
              <a:ext uri="{FF2B5EF4-FFF2-40B4-BE49-F238E27FC236}">
                <a16:creationId xmlns:a16="http://schemas.microsoft.com/office/drawing/2014/main" id="{71F8B75E-C78E-9546-81A9-B82D5EE3489F}"/>
              </a:ext>
            </a:extLst>
          </p:cNvPr>
          <p:cNvSpPr/>
          <p:nvPr/>
        </p:nvSpPr>
        <p:spPr>
          <a:xfrm>
            <a:off x="1470681" y="1172633"/>
            <a:ext cx="747864" cy="251433"/>
          </a:xfrm>
          <a:prstGeom prst="roundRect">
            <a:avLst/>
          </a:prstGeom>
          <a:solidFill>
            <a:srgbClr val="0070C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9" name="Abgerundetes Rechteck 8">
            <a:extLst>
              <a:ext uri="{FF2B5EF4-FFF2-40B4-BE49-F238E27FC236}">
                <a16:creationId xmlns:a16="http://schemas.microsoft.com/office/drawing/2014/main" id="{9BE92509-AAB4-9947-820C-1904967B7E35}"/>
              </a:ext>
            </a:extLst>
          </p:cNvPr>
          <p:cNvSpPr/>
          <p:nvPr/>
        </p:nvSpPr>
        <p:spPr>
          <a:xfrm>
            <a:off x="3824135" y="1172632"/>
            <a:ext cx="1587313" cy="251433"/>
          </a:xfrm>
          <a:prstGeom prst="roundRect">
            <a:avLst/>
          </a:prstGeom>
          <a:solidFill>
            <a:srgbClr val="0070C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Abgerundetes Rechteck 9">
            <a:extLst>
              <a:ext uri="{FF2B5EF4-FFF2-40B4-BE49-F238E27FC236}">
                <a16:creationId xmlns:a16="http://schemas.microsoft.com/office/drawing/2014/main" id="{A3F4762B-7942-4C45-8309-F279E8FC5C55}"/>
              </a:ext>
            </a:extLst>
          </p:cNvPr>
          <p:cNvSpPr/>
          <p:nvPr/>
        </p:nvSpPr>
        <p:spPr>
          <a:xfrm>
            <a:off x="110359" y="1424066"/>
            <a:ext cx="3877025" cy="224938"/>
          </a:xfrm>
          <a:prstGeom prst="roundRect">
            <a:avLst/>
          </a:prstGeom>
          <a:solidFill>
            <a:srgbClr val="0070C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Abgerundetes Rechteck 10">
            <a:extLst>
              <a:ext uri="{FF2B5EF4-FFF2-40B4-BE49-F238E27FC236}">
                <a16:creationId xmlns:a16="http://schemas.microsoft.com/office/drawing/2014/main" id="{3F1CEA53-2CEF-944A-9A4F-91DD8759EBEE}"/>
              </a:ext>
            </a:extLst>
          </p:cNvPr>
          <p:cNvSpPr/>
          <p:nvPr/>
        </p:nvSpPr>
        <p:spPr>
          <a:xfrm>
            <a:off x="3030478" y="1921411"/>
            <a:ext cx="1587313" cy="224938"/>
          </a:xfrm>
          <a:prstGeom prst="roundRect">
            <a:avLst/>
          </a:prstGeom>
          <a:solidFill>
            <a:srgbClr val="0070C0">
              <a:alpha val="1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12" name="Gruppieren 11">
            <a:extLst>
              <a:ext uri="{FF2B5EF4-FFF2-40B4-BE49-F238E27FC236}">
                <a16:creationId xmlns:a16="http://schemas.microsoft.com/office/drawing/2014/main" id="{DD33ED46-F892-204E-8BB2-18CC51D3B4C3}"/>
              </a:ext>
            </a:extLst>
          </p:cNvPr>
          <p:cNvGrpSpPr/>
          <p:nvPr/>
        </p:nvGrpSpPr>
        <p:grpSpPr>
          <a:xfrm>
            <a:off x="4050853" y="4099474"/>
            <a:ext cx="2264344" cy="2127906"/>
            <a:chOff x="4050853" y="4099474"/>
            <a:chExt cx="2264344" cy="2127906"/>
          </a:xfrm>
        </p:grpSpPr>
        <p:sp>
          <p:nvSpPr>
            <p:cNvPr id="14" name="Textfeld 13">
              <a:extLst>
                <a:ext uri="{FF2B5EF4-FFF2-40B4-BE49-F238E27FC236}">
                  <a16:creationId xmlns:a16="http://schemas.microsoft.com/office/drawing/2014/main" id="{B70560FE-B67C-B54C-B213-DD1AF6D004BD}"/>
                </a:ext>
              </a:extLst>
            </p:cNvPr>
            <p:cNvSpPr txBox="1"/>
            <p:nvPr/>
          </p:nvSpPr>
          <p:spPr>
            <a:xfrm>
              <a:off x="4050853" y="4099475"/>
              <a:ext cx="867545" cy="769441"/>
            </a:xfrm>
            <a:prstGeom prst="rect">
              <a:avLst/>
            </a:prstGeom>
            <a:noFill/>
          </p:spPr>
          <p:txBody>
            <a:bodyPr wrap="none" rtlCol="0">
              <a:spAutoFit/>
            </a:bodyPr>
            <a:lstStyle/>
            <a:p>
              <a:r>
                <a:rPr lang="de-DE" sz="4400" b="1" dirty="0"/>
                <a:t>AA</a:t>
              </a:r>
            </a:p>
          </p:txBody>
        </p:sp>
        <p:sp>
          <p:nvSpPr>
            <p:cNvPr id="15" name="Textfeld 14">
              <a:extLst>
                <a:ext uri="{FF2B5EF4-FFF2-40B4-BE49-F238E27FC236}">
                  <a16:creationId xmlns:a16="http://schemas.microsoft.com/office/drawing/2014/main" id="{5A1A4853-9DE8-3D41-9209-092A2792C4DD}"/>
                </a:ext>
              </a:extLst>
            </p:cNvPr>
            <p:cNvSpPr txBox="1"/>
            <p:nvPr/>
          </p:nvSpPr>
          <p:spPr>
            <a:xfrm>
              <a:off x="5510168" y="4099474"/>
              <a:ext cx="805029" cy="769441"/>
            </a:xfrm>
            <a:prstGeom prst="rect">
              <a:avLst/>
            </a:prstGeom>
            <a:noFill/>
          </p:spPr>
          <p:txBody>
            <a:bodyPr wrap="none" rtlCol="0">
              <a:spAutoFit/>
            </a:bodyPr>
            <a:lstStyle/>
            <a:p>
              <a:r>
                <a:rPr lang="de-DE" sz="4400" b="1" dirty="0"/>
                <a:t>Aa</a:t>
              </a:r>
              <a:endParaRPr lang="de-DE" sz="4400" b="1" dirty="0">
                <a:solidFill>
                  <a:srgbClr val="FF0000"/>
                </a:solidFill>
              </a:endParaRPr>
            </a:p>
          </p:txBody>
        </p:sp>
        <p:sp>
          <p:nvSpPr>
            <p:cNvPr id="16" name="Textfeld 15">
              <a:extLst>
                <a:ext uri="{FF2B5EF4-FFF2-40B4-BE49-F238E27FC236}">
                  <a16:creationId xmlns:a16="http://schemas.microsoft.com/office/drawing/2014/main" id="{47EAA600-D015-F445-9C65-1657DD37994F}"/>
                </a:ext>
              </a:extLst>
            </p:cNvPr>
            <p:cNvSpPr txBox="1"/>
            <p:nvPr/>
          </p:nvSpPr>
          <p:spPr>
            <a:xfrm>
              <a:off x="4089276" y="5457939"/>
              <a:ext cx="805029" cy="769441"/>
            </a:xfrm>
            <a:prstGeom prst="rect">
              <a:avLst/>
            </a:prstGeom>
            <a:noFill/>
          </p:spPr>
          <p:txBody>
            <a:bodyPr wrap="none" rtlCol="0">
              <a:spAutoFit/>
            </a:bodyPr>
            <a:lstStyle/>
            <a:p>
              <a:r>
                <a:rPr lang="de-DE" sz="4400" b="1" dirty="0"/>
                <a:t>Aa</a:t>
              </a:r>
            </a:p>
          </p:txBody>
        </p:sp>
        <p:sp>
          <p:nvSpPr>
            <p:cNvPr id="17" name="Textfeld 16">
              <a:extLst>
                <a:ext uri="{FF2B5EF4-FFF2-40B4-BE49-F238E27FC236}">
                  <a16:creationId xmlns:a16="http://schemas.microsoft.com/office/drawing/2014/main" id="{84F9C4AC-C9CA-0F4C-BD60-11AC713ACE30}"/>
                </a:ext>
              </a:extLst>
            </p:cNvPr>
            <p:cNvSpPr txBox="1"/>
            <p:nvPr/>
          </p:nvSpPr>
          <p:spPr>
            <a:xfrm>
              <a:off x="5548591" y="5457938"/>
              <a:ext cx="742511" cy="769441"/>
            </a:xfrm>
            <a:prstGeom prst="rect">
              <a:avLst/>
            </a:prstGeom>
            <a:noFill/>
          </p:spPr>
          <p:txBody>
            <a:bodyPr wrap="none" rtlCol="0">
              <a:spAutoFit/>
            </a:bodyPr>
            <a:lstStyle/>
            <a:p>
              <a:r>
                <a:rPr lang="de-DE" sz="4400" b="1" dirty="0" err="1"/>
                <a:t>aa</a:t>
              </a:r>
              <a:endParaRPr lang="de-DE" sz="4400" b="1" dirty="0"/>
            </a:p>
          </p:txBody>
        </p:sp>
      </p:grpSp>
      <p:grpSp>
        <p:nvGrpSpPr>
          <p:cNvPr id="3" name="Gruppieren 2">
            <a:extLst>
              <a:ext uri="{FF2B5EF4-FFF2-40B4-BE49-F238E27FC236}">
                <a16:creationId xmlns:a16="http://schemas.microsoft.com/office/drawing/2014/main" id="{FA971CC3-EAC1-C74F-8CA0-AC09976F5429}"/>
              </a:ext>
            </a:extLst>
          </p:cNvPr>
          <p:cNvGrpSpPr/>
          <p:nvPr/>
        </p:nvGrpSpPr>
        <p:grpSpPr>
          <a:xfrm>
            <a:off x="3039316" y="2869374"/>
            <a:ext cx="3275881" cy="3315350"/>
            <a:chOff x="3039316" y="2869374"/>
            <a:chExt cx="3275881" cy="3315350"/>
          </a:xfrm>
        </p:grpSpPr>
        <p:sp>
          <p:nvSpPr>
            <p:cNvPr id="18" name="Textfeld 17">
              <a:extLst>
                <a:ext uri="{FF2B5EF4-FFF2-40B4-BE49-F238E27FC236}">
                  <a16:creationId xmlns:a16="http://schemas.microsoft.com/office/drawing/2014/main" id="{ECD397B0-E7E7-B64C-86E9-44425D19B080}"/>
                </a:ext>
              </a:extLst>
            </p:cNvPr>
            <p:cNvSpPr txBox="1"/>
            <p:nvPr/>
          </p:nvSpPr>
          <p:spPr>
            <a:xfrm>
              <a:off x="4215276" y="2869374"/>
              <a:ext cx="2099921" cy="769441"/>
            </a:xfrm>
            <a:prstGeom prst="rect">
              <a:avLst/>
            </a:prstGeom>
            <a:noFill/>
          </p:spPr>
          <p:txBody>
            <a:bodyPr wrap="square" rtlCol="0">
              <a:spAutoFit/>
            </a:bodyPr>
            <a:lstStyle/>
            <a:p>
              <a:r>
                <a:rPr lang="de-DE" sz="4400" b="1" dirty="0"/>
                <a:t>A         a</a:t>
              </a:r>
              <a:endParaRPr lang="de-DE" sz="4400" b="1" dirty="0">
                <a:solidFill>
                  <a:srgbClr val="FF0000"/>
                </a:solidFill>
              </a:endParaRPr>
            </a:p>
          </p:txBody>
        </p:sp>
        <p:sp>
          <p:nvSpPr>
            <p:cNvPr id="19" name="Textfeld 18">
              <a:extLst>
                <a:ext uri="{FF2B5EF4-FFF2-40B4-BE49-F238E27FC236}">
                  <a16:creationId xmlns:a16="http://schemas.microsoft.com/office/drawing/2014/main" id="{D14BFD3E-5C9A-514C-9C09-68F34965FE42}"/>
                </a:ext>
              </a:extLst>
            </p:cNvPr>
            <p:cNvSpPr txBox="1"/>
            <p:nvPr/>
          </p:nvSpPr>
          <p:spPr>
            <a:xfrm>
              <a:off x="3039316" y="4061066"/>
              <a:ext cx="538654" cy="2123658"/>
            </a:xfrm>
            <a:prstGeom prst="rect">
              <a:avLst/>
            </a:prstGeom>
            <a:noFill/>
          </p:spPr>
          <p:txBody>
            <a:bodyPr wrap="square" rtlCol="0">
              <a:spAutoFit/>
            </a:bodyPr>
            <a:lstStyle/>
            <a:p>
              <a:r>
                <a:rPr lang="de-DE" sz="4400" b="1" dirty="0"/>
                <a:t>A</a:t>
              </a:r>
            </a:p>
            <a:p>
              <a:endParaRPr lang="de-DE" sz="4400" b="1" dirty="0"/>
            </a:p>
            <a:p>
              <a:r>
                <a:rPr lang="de-DE" sz="4400" b="1" dirty="0"/>
                <a:t>a</a:t>
              </a:r>
              <a:endParaRPr lang="de-DE" sz="4400" b="1" dirty="0">
                <a:solidFill>
                  <a:srgbClr val="FF0000"/>
                </a:solidFill>
              </a:endParaRPr>
            </a:p>
          </p:txBody>
        </p:sp>
      </p:grpSp>
    </p:spTree>
    <p:extLst>
      <p:ext uri="{BB962C8B-B14F-4D97-AF65-F5344CB8AC3E}">
        <p14:creationId xmlns:p14="http://schemas.microsoft.com/office/powerpoint/2010/main" val="2066620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extfeld 23">
            <a:extLst>
              <a:ext uri="{FF2B5EF4-FFF2-40B4-BE49-F238E27FC236}">
                <a16:creationId xmlns:a16="http://schemas.microsoft.com/office/drawing/2014/main" id="{2364D3FB-AA5B-CF49-AA21-FC9F49055D40}"/>
              </a:ext>
            </a:extLst>
          </p:cNvPr>
          <p:cNvSpPr txBox="1"/>
          <p:nvPr/>
        </p:nvSpPr>
        <p:spPr>
          <a:xfrm>
            <a:off x="0" y="128684"/>
            <a:ext cx="9144000" cy="461665"/>
          </a:xfrm>
          <a:prstGeom prst="rect">
            <a:avLst/>
          </a:prstGeom>
          <a:solidFill>
            <a:srgbClr val="C00000"/>
          </a:solidFill>
        </p:spPr>
        <p:txBody>
          <a:bodyPr wrap="square" rtlCol="0">
            <a:spAutoFit/>
          </a:bodyPr>
          <a:lstStyle/>
          <a:p>
            <a:pPr algn="ctr"/>
            <a:r>
              <a:rPr lang="de-DE" sz="2400" b="1" dirty="0" err="1">
                <a:solidFill>
                  <a:schemeClr val="bg1"/>
                </a:solidFill>
              </a:rPr>
              <a:t>Moodle</a:t>
            </a:r>
            <a:r>
              <a:rPr lang="de-DE" sz="2400" b="1" dirty="0">
                <a:solidFill>
                  <a:schemeClr val="bg1"/>
                </a:solidFill>
              </a:rPr>
              <a:t>-Kurs für diese Woche</a:t>
            </a:r>
          </a:p>
        </p:txBody>
      </p:sp>
      <p:pic>
        <p:nvPicPr>
          <p:cNvPr id="4" name="Grafik 3" descr="Ein Bild, das Tisch enthält.&#10;&#10;Automatisch generierte Beschreibung">
            <a:extLst>
              <a:ext uri="{FF2B5EF4-FFF2-40B4-BE49-F238E27FC236}">
                <a16:creationId xmlns:a16="http://schemas.microsoft.com/office/drawing/2014/main" id="{2C7326AD-92CE-6C49-A2DC-063203E3707A}"/>
              </a:ext>
            </a:extLst>
          </p:cNvPr>
          <p:cNvPicPr>
            <a:picLocks noChangeAspect="1"/>
          </p:cNvPicPr>
          <p:nvPr/>
        </p:nvPicPr>
        <p:blipFill>
          <a:blip r:embed="rId2"/>
          <a:stretch>
            <a:fillRect/>
          </a:stretch>
        </p:blipFill>
        <p:spPr>
          <a:xfrm>
            <a:off x="0" y="823100"/>
            <a:ext cx="9144000" cy="5211800"/>
          </a:xfrm>
          <a:prstGeom prst="rect">
            <a:avLst/>
          </a:prstGeom>
        </p:spPr>
      </p:pic>
    </p:spTree>
    <p:extLst>
      <p:ext uri="{BB962C8B-B14F-4D97-AF65-F5344CB8AC3E}">
        <p14:creationId xmlns:p14="http://schemas.microsoft.com/office/powerpoint/2010/main" val="192152896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447</Words>
  <Application>Microsoft Macintosh PowerPoint</Application>
  <PresentationFormat>Bildschirmpräsentation (4:3)</PresentationFormat>
  <Paragraphs>43</Paragraphs>
  <Slides>7</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Arial</vt:lpstr>
      <vt:lpstr>Calibri</vt:lpstr>
      <vt:lpstr>Calibri Light</vt:lpstr>
      <vt:lpstr>Lucida Grande</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Microsoft Office User</dc:creator>
  <cp:lastModifiedBy>Sven Gemballa</cp:lastModifiedBy>
  <cp:revision>152</cp:revision>
  <dcterms:created xsi:type="dcterms:W3CDTF">2020-03-23T08:35:45Z</dcterms:created>
  <dcterms:modified xsi:type="dcterms:W3CDTF">2020-12-18T11:28:48Z</dcterms:modified>
</cp:coreProperties>
</file>