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83" r:id="rId3"/>
    <p:sldId id="284" r:id="rId4"/>
    <p:sldId id="286" r:id="rId5"/>
    <p:sldId id="276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6"/>
    <p:restoredTop sz="94631"/>
  </p:normalViewPr>
  <p:slideViewPr>
    <p:cSldViewPr snapToGrid="0" snapToObjects="1">
      <p:cViewPr varScale="1">
        <p:scale>
          <a:sx n="103" d="100"/>
          <a:sy n="103" d="100"/>
        </p:scale>
        <p:origin x="1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13.12.20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Der Chromosomensatz von Frau und Mann unterscheidet sich in einem Paar homologer Chromosomen</a:t>
            </a:r>
          </a:p>
        </p:txBody>
      </p:sp>
      <p:pic>
        <p:nvPicPr>
          <p:cNvPr id="3" name="Grafik 2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634D3EE8-9D1F-EC43-B8C9-C03C1425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08" y="613820"/>
            <a:ext cx="2927629" cy="1314563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6CA7CB-9D81-7348-B689-97EC3A4E9618}"/>
              </a:ext>
            </a:extLst>
          </p:cNvPr>
          <p:cNvGrpSpPr/>
          <p:nvPr/>
        </p:nvGrpSpPr>
        <p:grpSpPr>
          <a:xfrm>
            <a:off x="395416" y="751872"/>
            <a:ext cx="8262038" cy="1110050"/>
            <a:chOff x="395416" y="1761967"/>
            <a:chExt cx="8262038" cy="111005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0643ADB-222A-2E46-8B4E-BFEA30EA4A29}"/>
                </a:ext>
              </a:extLst>
            </p:cNvPr>
            <p:cNvSpPr txBox="1"/>
            <p:nvPr/>
          </p:nvSpPr>
          <p:spPr>
            <a:xfrm>
              <a:off x="395416" y="1764021"/>
              <a:ext cx="272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600" dirty="0"/>
                <a:t>2n=46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66295C3-A735-114F-A580-0FB77FD43217}"/>
                </a:ext>
              </a:extLst>
            </p:cNvPr>
            <p:cNvSpPr txBox="1"/>
            <p:nvPr/>
          </p:nvSpPr>
          <p:spPr>
            <a:xfrm>
              <a:off x="5931759" y="1761967"/>
              <a:ext cx="272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600" dirty="0"/>
                <a:t>2n=46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98EBDCD-64E7-4747-816F-FED2556C20DF}"/>
              </a:ext>
            </a:extLst>
          </p:cNvPr>
          <p:cNvGrpSpPr/>
          <p:nvPr/>
        </p:nvGrpSpPr>
        <p:grpSpPr>
          <a:xfrm>
            <a:off x="65807" y="2055828"/>
            <a:ext cx="9012388" cy="1563048"/>
            <a:chOff x="65807" y="2895802"/>
            <a:chExt cx="9012388" cy="1563048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AB488CC-E5B8-BF44-AF16-679E39D12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07" y="2895802"/>
              <a:ext cx="3856338" cy="154957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DA19878-0F4D-8544-9DAE-6C91D28AF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1857" y="2909271"/>
              <a:ext cx="3856338" cy="1549579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11A7402-E433-EE4D-900E-C7224F677B3C}"/>
              </a:ext>
            </a:extLst>
          </p:cNvPr>
          <p:cNvGrpSpPr/>
          <p:nvPr/>
        </p:nvGrpSpPr>
        <p:grpSpPr>
          <a:xfrm>
            <a:off x="638847" y="3429000"/>
            <a:ext cx="7938756" cy="3700404"/>
            <a:chOff x="638847" y="3429000"/>
            <a:chExt cx="7938756" cy="3700404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6D720F19-512A-7745-AE9F-F95321B79455}"/>
                </a:ext>
              </a:extLst>
            </p:cNvPr>
            <p:cNvGrpSpPr/>
            <p:nvPr/>
          </p:nvGrpSpPr>
          <p:grpSpPr>
            <a:xfrm>
              <a:off x="638847" y="3429000"/>
              <a:ext cx="3700404" cy="3700404"/>
              <a:chOff x="638847" y="3429000"/>
              <a:chExt cx="3700404" cy="3700404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2D93CD72-E901-C645-A182-74514F41ED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2981" t="68094" r="5570"/>
              <a:stretch/>
            </p:blipFill>
            <p:spPr>
              <a:xfrm>
                <a:off x="2509284" y="4079472"/>
                <a:ext cx="1020725" cy="1142992"/>
              </a:xfrm>
              <a:prstGeom prst="rect">
                <a:avLst/>
              </a:prstGeom>
            </p:spPr>
          </p:pic>
          <p:pic>
            <p:nvPicPr>
              <p:cNvPr id="4" name="Grafik 3" descr="Ein Bild, das Spiegel, haltend, Mann, orange enthält.&#10;&#10;Automatisch generierte Beschreibung">
                <a:extLst>
                  <a:ext uri="{FF2B5EF4-FFF2-40B4-BE49-F238E27FC236}">
                    <a16:creationId xmlns:a16="http://schemas.microsoft.com/office/drawing/2014/main" id="{C21A577D-5FFD-DB4E-84A2-00C5FCB3C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8847" y="3429000"/>
                <a:ext cx="3700404" cy="3700404"/>
              </a:xfrm>
              <a:prstGeom prst="rect">
                <a:avLst/>
              </a:prstGeom>
            </p:spPr>
          </p:pic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4566295A-CA66-8C46-9182-DEAC4FA0B077}"/>
                </a:ext>
              </a:extLst>
            </p:cNvPr>
            <p:cNvGrpSpPr/>
            <p:nvPr/>
          </p:nvGrpSpPr>
          <p:grpSpPr>
            <a:xfrm>
              <a:off x="4793615" y="3429000"/>
              <a:ext cx="3783988" cy="3700404"/>
              <a:chOff x="4793615" y="3429000"/>
              <a:chExt cx="3783988" cy="3700404"/>
            </a:xfrm>
          </p:grpSpPr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BFD05E6E-F280-2C40-8D2B-064D815487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2685" t="67372" r="4772"/>
              <a:stretch/>
            </p:blipFill>
            <p:spPr>
              <a:xfrm>
                <a:off x="5602857" y="3903781"/>
                <a:ext cx="1133555" cy="1184885"/>
              </a:xfrm>
              <a:prstGeom prst="rect">
                <a:avLst/>
              </a:prstGeom>
            </p:spPr>
          </p:pic>
          <p:pic>
            <p:nvPicPr>
              <p:cNvPr id="25" name="Grafik 24" descr="Ein Bild, das Spiegel, haltend, Mann, orange enthält.&#10;&#10;Automatisch generierte Beschreibung">
                <a:extLst>
                  <a:ext uri="{FF2B5EF4-FFF2-40B4-BE49-F238E27FC236}">
                    <a16:creationId xmlns:a16="http://schemas.microsoft.com/office/drawing/2014/main" id="{16C4441F-5F82-2946-B08E-C3733734B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4793615" y="3429000"/>
                <a:ext cx="3783988" cy="3700404"/>
              </a:xfrm>
              <a:prstGeom prst="rect">
                <a:avLst/>
              </a:prstGeom>
            </p:spPr>
          </p:pic>
        </p:grp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6EB4A636-D573-5D40-BF61-B0728D882E5E}"/>
              </a:ext>
            </a:extLst>
          </p:cNvPr>
          <p:cNvSpPr txBox="1"/>
          <p:nvPr/>
        </p:nvSpPr>
        <p:spPr>
          <a:xfrm rot="19620538">
            <a:off x="-513201" y="3129435"/>
            <a:ext cx="1029972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Bei der Fortpflanzung des Menschen werden statistisch 50% Mädchen und 50% Jungen geboren. Mit dem Vorhandensein eines Y-Chromosoms wird das männliche </a:t>
            </a:r>
            <a:r>
              <a:rPr lang="de-DE" b="1" dirty="0" err="1">
                <a:solidFill>
                  <a:schemeClr val="bg1"/>
                </a:solidFill>
              </a:rPr>
              <a:t>geschlecht</a:t>
            </a:r>
            <a:r>
              <a:rPr lang="de-DE" b="1" dirty="0">
                <a:solidFill>
                  <a:schemeClr val="bg1"/>
                </a:solidFill>
              </a:rPr>
              <a:t> festgelegt, unabhängig davon, ob X-Chromosomen vorhanden sind.  </a:t>
            </a:r>
          </a:p>
        </p:txBody>
      </p:sp>
    </p:spTree>
    <p:extLst>
      <p:ext uri="{BB962C8B-B14F-4D97-AF65-F5344CB8AC3E}">
        <p14:creationId xmlns:p14="http://schemas.microsoft.com/office/powerpoint/2010/main" val="21188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EF22874-51C3-844D-B8E4-3FB0CD1A5FC0}"/>
              </a:ext>
            </a:extLst>
          </p:cNvPr>
          <p:cNvGrpSpPr/>
          <p:nvPr/>
        </p:nvGrpSpPr>
        <p:grpSpPr>
          <a:xfrm>
            <a:off x="597687" y="664235"/>
            <a:ext cx="2791027" cy="5796526"/>
            <a:chOff x="5590973" y="664235"/>
            <a:chExt cx="2791027" cy="5796526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FD05E6E-F280-2C40-8D2B-064D81548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685" t="67372" r="4772"/>
            <a:stretch/>
          </p:blipFill>
          <p:spPr>
            <a:xfrm>
              <a:off x="5676900" y="664235"/>
              <a:ext cx="2705100" cy="2827593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8A8226-5529-4442-BC54-675DD0D5DD5B}"/>
                </a:ext>
              </a:extLst>
            </p:cNvPr>
            <p:cNvSpPr/>
            <p:nvPr/>
          </p:nvSpPr>
          <p:spPr>
            <a:xfrm>
              <a:off x="5901508" y="2081871"/>
              <a:ext cx="349273" cy="3492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797B29D-DE91-9848-B011-6F8E023757AA}"/>
                </a:ext>
              </a:extLst>
            </p:cNvPr>
            <p:cNvSpPr/>
            <p:nvPr/>
          </p:nvSpPr>
          <p:spPr>
            <a:xfrm>
              <a:off x="6377781" y="2081871"/>
              <a:ext cx="349273" cy="3492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Abgerundete rechteckige Legende 30">
              <a:extLst>
                <a:ext uri="{FF2B5EF4-FFF2-40B4-BE49-F238E27FC236}">
                  <a16:creationId xmlns:a16="http://schemas.microsoft.com/office/drawing/2014/main" id="{7A0A925E-0B8B-5342-A0C6-F94E15C4BEC3}"/>
                </a:ext>
              </a:extLst>
            </p:cNvPr>
            <p:cNvSpPr/>
            <p:nvPr/>
          </p:nvSpPr>
          <p:spPr>
            <a:xfrm>
              <a:off x="5590973" y="4092315"/>
              <a:ext cx="2570141" cy="2368446"/>
            </a:xfrm>
            <a:prstGeom prst="wedgeRoundRectCallout">
              <a:avLst>
                <a:gd name="adj1" fmla="val 25053"/>
                <a:gd name="adj2" fmla="val -85696"/>
                <a:gd name="adj3" fmla="val 1666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Auf dem Y-Chromosom liegen die Gene, die für die Ausbildung der männlichen Geschlechtsmerkmale verantwortlich sind, aber sonst keine weiteren Gene.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„Eine Krankheit namens Mann“: Der Schlüssel zur Erklärung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BA79B7E-D1D6-DB4C-84BE-68774DFF6FE9}"/>
              </a:ext>
            </a:extLst>
          </p:cNvPr>
          <p:cNvGrpSpPr/>
          <p:nvPr/>
        </p:nvGrpSpPr>
        <p:grpSpPr>
          <a:xfrm>
            <a:off x="5684408" y="740436"/>
            <a:ext cx="2419373" cy="2709176"/>
            <a:chOff x="1314427" y="740436"/>
            <a:chExt cx="2419373" cy="2709176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D93CD72-E901-C645-A182-74514F41E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981" t="68094" r="5570"/>
            <a:stretch/>
          </p:blipFill>
          <p:spPr>
            <a:xfrm>
              <a:off x="1314427" y="740436"/>
              <a:ext cx="2419373" cy="2709176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6D94ECA-A52B-F44E-AED5-6DBC5BF6D149}"/>
                </a:ext>
              </a:extLst>
            </p:cNvPr>
            <p:cNvSpPr/>
            <p:nvPr/>
          </p:nvSpPr>
          <p:spPr>
            <a:xfrm>
              <a:off x="1441427" y="2095024"/>
              <a:ext cx="349273" cy="3492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6447BC-DA15-4D4A-92F1-1522DD46D195}"/>
                </a:ext>
              </a:extLst>
            </p:cNvPr>
            <p:cNvSpPr/>
            <p:nvPr/>
          </p:nvSpPr>
          <p:spPr>
            <a:xfrm>
              <a:off x="1917700" y="2095024"/>
              <a:ext cx="349273" cy="3492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9C8E21-54E8-7349-A85C-DCD262A0C4DE}"/>
                </a:ext>
              </a:extLst>
            </p:cNvPr>
            <p:cNvSpPr/>
            <p:nvPr/>
          </p:nvSpPr>
          <p:spPr>
            <a:xfrm>
              <a:off x="2733617" y="2095024"/>
              <a:ext cx="349273" cy="3492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7EA54D7-D22E-A74F-AF55-63596881BF3F}"/>
                </a:ext>
              </a:extLst>
            </p:cNvPr>
            <p:cNvSpPr/>
            <p:nvPr/>
          </p:nvSpPr>
          <p:spPr>
            <a:xfrm>
              <a:off x="3209890" y="2095024"/>
              <a:ext cx="349273" cy="3492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8B7935B-06AE-234B-9F05-2A90159FB7DB}"/>
              </a:ext>
            </a:extLst>
          </p:cNvPr>
          <p:cNvGrpSpPr/>
          <p:nvPr/>
        </p:nvGrpSpPr>
        <p:grpSpPr>
          <a:xfrm>
            <a:off x="3358316" y="4092315"/>
            <a:ext cx="1678899" cy="2368446"/>
            <a:chOff x="1727698" y="4092315"/>
            <a:chExt cx="1678899" cy="2368446"/>
          </a:xfrm>
        </p:grpSpPr>
        <p:sp>
          <p:nvSpPr>
            <p:cNvPr id="32" name="Abgerundete rechteckige Legende 31">
              <a:extLst>
                <a:ext uri="{FF2B5EF4-FFF2-40B4-BE49-F238E27FC236}">
                  <a16:creationId xmlns:a16="http://schemas.microsoft.com/office/drawing/2014/main" id="{A1B5620E-ABE0-4346-AC02-B8747D48878A}"/>
                </a:ext>
              </a:extLst>
            </p:cNvPr>
            <p:cNvSpPr/>
            <p:nvPr/>
          </p:nvSpPr>
          <p:spPr>
            <a:xfrm>
              <a:off x="1727698" y="4092315"/>
              <a:ext cx="1678899" cy="2368446"/>
            </a:xfrm>
            <a:prstGeom prst="wedgeRoundRectCallout">
              <a:avLst>
                <a:gd name="adj1" fmla="val -71601"/>
                <a:gd name="adj2" fmla="val -86830"/>
                <a:gd name="adj3" fmla="val 1666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Frauen haben zwei, Männer nur ein X-Chromosom. </a:t>
              </a:r>
            </a:p>
          </p:txBody>
        </p:sp>
        <p:sp>
          <p:nvSpPr>
            <p:cNvPr id="33" name="Abgerundete rechteckige Legende 32">
              <a:extLst>
                <a:ext uri="{FF2B5EF4-FFF2-40B4-BE49-F238E27FC236}">
                  <a16:creationId xmlns:a16="http://schemas.microsoft.com/office/drawing/2014/main" id="{13DD2B7D-C5A0-5D4A-8143-F6B12A650FEF}"/>
                </a:ext>
              </a:extLst>
            </p:cNvPr>
            <p:cNvSpPr/>
            <p:nvPr/>
          </p:nvSpPr>
          <p:spPr>
            <a:xfrm>
              <a:off x="1727698" y="4092315"/>
              <a:ext cx="1678899" cy="2368446"/>
            </a:xfrm>
            <a:prstGeom prst="wedgeRoundRectCallout">
              <a:avLst>
                <a:gd name="adj1" fmla="val 97938"/>
                <a:gd name="adj2" fmla="val -113478"/>
                <a:gd name="adj3" fmla="val 1666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Frauen haben zwei, Männer nur ein X-Chromosom. </a:t>
              </a:r>
            </a:p>
          </p:txBody>
        </p:sp>
      </p:grp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0A9C5E3D-A505-244E-A743-F134E5310458}"/>
              </a:ext>
            </a:extLst>
          </p:cNvPr>
          <p:cNvSpPr/>
          <p:nvPr/>
        </p:nvSpPr>
        <p:spPr>
          <a:xfrm>
            <a:off x="5337541" y="4102945"/>
            <a:ext cx="3370524" cy="2368446"/>
          </a:xfrm>
          <a:prstGeom prst="wedgeRoundRectCallout">
            <a:avLst>
              <a:gd name="adj1" fmla="val -5875"/>
              <a:gd name="adj2" fmla="val -10047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Auf dem X-Chromosom liegen viele allele Gene. Ist eines der beiden Allele defekt (z.B. für Blutgerinnung), kann das durch ein zweite ausgeglichen werden. Beim Mann ist das nicht möglich. Er erkrankt.</a:t>
            </a:r>
          </a:p>
        </p:txBody>
      </p:sp>
    </p:spTree>
    <p:extLst>
      <p:ext uri="{BB962C8B-B14F-4D97-AF65-F5344CB8AC3E}">
        <p14:creationId xmlns:p14="http://schemas.microsoft.com/office/powerpoint/2010/main" val="4211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>
                <a:solidFill>
                  <a:schemeClr val="bg1"/>
                </a:solidFill>
              </a:rPr>
              <a:t>Biowoche</a:t>
            </a:r>
            <a:r>
              <a:rPr lang="de-DE" i="1" dirty="0">
                <a:solidFill>
                  <a:schemeClr val="bg1"/>
                </a:solidFill>
              </a:rPr>
              <a:t> Leitfrage 1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</a:rPr>
              <a:t>Warum können kleine Veränderungen auf der DNA so große Auswirkung haben?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073B1A-2C24-BA48-A1B0-B19E2890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20" y="2670396"/>
            <a:ext cx="4404360" cy="40589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92B7B0-891B-1A48-BBDB-B142C2CC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0" y="1125636"/>
            <a:ext cx="7132320" cy="860881"/>
          </a:xfrm>
          <a:prstGeom prst="rect">
            <a:avLst/>
          </a:prstGeom>
        </p:spPr>
      </p:pic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F00A6CBA-29CB-4542-BF2A-7115CA9B7A58}"/>
              </a:ext>
            </a:extLst>
          </p:cNvPr>
          <p:cNvSpPr/>
          <p:nvPr/>
        </p:nvSpPr>
        <p:spPr>
          <a:xfrm>
            <a:off x="0" y="2306361"/>
            <a:ext cx="2484120" cy="1122639"/>
          </a:xfrm>
          <a:prstGeom prst="wedgeRoundRectCallout">
            <a:avLst>
              <a:gd name="adj1" fmla="val 66518"/>
              <a:gd name="adj2" fmla="val -8418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Übersetzungstabelle von der DNA- Basensequenz in die Abfolge der. </a:t>
            </a:r>
            <a:r>
              <a:rPr lang="de-DE" sz="1600" dirty="0" err="1"/>
              <a:t>Amino</a:t>
            </a:r>
            <a:r>
              <a:rPr lang="de-DE" sz="1600" dirty="0"/>
              <a:t>-säuren (3 B—&gt; 1 AS)</a:t>
            </a: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F53E10A2-DFE0-264A-A360-B9FB7645B615}"/>
              </a:ext>
            </a:extLst>
          </p:cNvPr>
          <p:cNvSpPr/>
          <p:nvPr/>
        </p:nvSpPr>
        <p:spPr>
          <a:xfrm>
            <a:off x="6553200" y="2992161"/>
            <a:ext cx="2484120" cy="1122639"/>
          </a:xfrm>
          <a:prstGeom prst="wedgeRoundRectCallout">
            <a:avLst>
              <a:gd name="adj1" fmla="val -118758"/>
              <a:gd name="adj2" fmla="val -4210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Buchstabe A= Base Adenin. Sie paart nur mit der Base T (</a:t>
            </a:r>
            <a:r>
              <a:rPr lang="de-DE" sz="1600" dirty="0" err="1"/>
              <a:t>Thymin</a:t>
            </a:r>
            <a:r>
              <a:rPr lang="de-DE" sz="1600" dirty="0"/>
              <a:t>). Beachte die Form der Basensymbole</a:t>
            </a:r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C2F8F7E-1C38-F04C-9C48-8795984DDA87}"/>
              </a:ext>
            </a:extLst>
          </p:cNvPr>
          <p:cNvSpPr/>
          <p:nvPr/>
        </p:nvSpPr>
        <p:spPr>
          <a:xfrm>
            <a:off x="76200" y="4138536"/>
            <a:ext cx="2484120" cy="1122639"/>
          </a:xfrm>
          <a:prstGeom prst="wedgeRoundRectCallout">
            <a:avLst>
              <a:gd name="adj1" fmla="val 83083"/>
              <a:gd name="adj2" fmla="val -14663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Mit ein wenig Detektivarbeit bekommst du alle Basen heraus und damit alle Aminosäuren!</a:t>
            </a:r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62B3B8E5-5A78-0B41-ADC5-0E92147FA50E}"/>
              </a:ext>
            </a:extLst>
          </p:cNvPr>
          <p:cNvSpPr/>
          <p:nvPr/>
        </p:nvSpPr>
        <p:spPr>
          <a:xfrm>
            <a:off x="6477000" y="5606677"/>
            <a:ext cx="2484120" cy="1122639"/>
          </a:xfrm>
          <a:prstGeom prst="wedgeRoundRectCallout">
            <a:avLst>
              <a:gd name="adj1" fmla="val -80107"/>
              <a:gd name="adj2" fmla="val -5296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Vergleiche jetzt mit dem mutierten Allel, das zur Bluterkrankheit führen kann. Ein winziger Unterschied macht es aus!</a:t>
            </a:r>
          </a:p>
        </p:txBody>
      </p:sp>
    </p:spTree>
    <p:extLst>
      <p:ext uri="{BB962C8B-B14F-4D97-AF65-F5344CB8AC3E}">
        <p14:creationId xmlns:p14="http://schemas.microsoft.com/office/powerpoint/2010/main" val="31206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1" animBg="1"/>
      <p:bldP spid="26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i="1" dirty="0" err="1">
                <a:solidFill>
                  <a:schemeClr val="bg1"/>
                </a:solidFill>
              </a:rPr>
              <a:t>Biowoche</a:t>
            </a:r>
            <a:r>
              <a:rPr lang="de-DE" i="1" dirty="0">
                <a:solidFill>
                  <a:schemeClr val="bg1"/>
                </a:solidFill>
              </a:rPr>
              <a:t> Leitfrage 2</a:t>
            </a:r>
          </a:p>
          <a:p>
            <a:pPr algn="ctr"/>
            <a:r>
              <a:rPr lang="de-DE" sz="2000" b="1" dirty="0">
                <a:solidFill>
                  <a:schemeClr val="bg1"/>
                </a:solidFill>
              </a:rPr>
              <a:t>In jedem von uns stecken Hunderte Mutationen. Ist das gefährlich?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614C92-EA16-8D44-851D-0A1217E3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431" y="2116652"/>
            <a:ext cx="5377729" cy="3668253"/>
          </a:xfrm>
          <a:prstGeom prst="rect">
            <a:avLst/>
          </a:prstGeom>
        </p:spPr>
      </p:pic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33154555-5D03-8141-9B1E-7227EF1D1A66}"/>
              </a:ext>
            </a:extLst>
          </p:cNvPr>
          <p:cNvSpPr/>
          <p:nvPr/>
        </p:nvSpPr>
        <p:spPr>
          <a:xfrm>
            <a:off x="4505412" y="991283"/>
            <a:ext cx="4444625" cy="939878"/>
          </a:xfrm>
          <a:prstGeom prst="wedgeRoundRectCallout">
            <a:avLst>
              <a:gd name="adj1" fmla="val -11200"/>
              <a:gd name="adj2" fmla="val 91942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Wenn in der Eizelle, Spermienzelle oder der befruchteten Eizelle eine Mutation im Gen für den Blutgerinnungsfaktor auftritt, dann ist sie später in </a:t>
            </a:r>
            <a:r>
              <a:rPr lang="de-DE" sz="1600" b="1" i="1" dirty="0"/>
              <a:t>ALLEN</a:t>
            </a:r>
            <a:r>
              <a:rPr lang="de-DE" sz="1600" dirty="0"/>
              <a:t> Zellen des Organismus 😣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5ABDA01B-5805-FE46-8B18-38663375A065}"/>
              </a:ext>
            </a:extLst>
          </p:cNvPr>
          <p:cNvSpPr/>
          <p:nvPr/>
        </p:nvSpPr>
        <p:spPr>
          <a:xfrm>
            <a:off x="4197928" y="5808876"/>
            <a:ext cx="4752109" cy="939878"/>
          </a:xfrm>
          <a:prstGeom prst="wedgeRoundRectCallout">
            <a:avLst>
              <a:gd name="adj1" fmla="val -13793"/>
              <a:gd name="adj2" fmla="val -158651"/>
              <a:gd name="adj3" fmla="val 16667"/>
            </a:avLst>
          </a:prstGeom>
          <a:solidFill>
            <a:srgbClr val="C0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Wenn hier eine Mutation im Gen für den Blutgerinnungsfaktor auftritt, dann ist sie später nur in den Nachfolgezellen, z.B. Knochenmark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500E78B5-AFC4-9D4B-BD14-A71194B0BDA1}"/>
              </a:ext>
            </a:extLst>
          </p:cNvPr>
          <p:cNvSpPr/>
          <p:nvPr/>
        </p:nvSpPr>
        <p:spPr>
          <a:xfrm>
            <a:off x="138544" y="2611581"/>
            <a:ext cx="3061859" cy="1634838"/>
          </a:xfrm>
          <a:prstGeom prst="wedgeRoundRectCallout">
            <a:avLst>
              <a:gd name="adj1" fmla="val 106495"/>
              <a:gd name="adj2" fmla="val 19643"/>
              <a:gd name="adj3" fmla="val 16667"/>
            </a:avLst>
          </a:prstGeom>
          <a:solidFill>
            <a:srgbClr val="C0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Wenn z.B. hier eine Mutation im Gen für den Blutgerinnungsfaktor auftritt, dann ist sie in der Zell-Linie zu den Geschlechtszellen, d.h. zu den Nachkommen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9C2018-2E7B-BF41-B36D-4E85CF19B691}"/>
              </a:ext>
            </a:extLst>
          </p:cNvPr>
          <p:cNvSpPr txBox="1"/>
          <p:nvPr/>
        </p:nvSpPr>
        <p:spPr>
          <a:xfrm rot="19620538">
            <a:off x="-513201" y="3267935"/>
            <a:ext cx="10299728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Finde anhand der Angaben in dem Fallbeispiel, das du bearbeitest, zunächst möglichst genau heraus, an welcher Stelle die Mutation  stattgefunden hast. Dann kannst du ihre Auswirkungen beurteilen!</a:t>
            </a:r>
          </a:p>
        </p:txBody>
      </p:sp>
    </p:spTree>
    <p:extLst>
      <p:ext uri="{BB962C8B-B14F-4D97-AF65-F5344CB8AC3E}">
        <p14:creationId xmlns:p14="http://schemas.microsoft.com/office/powerpoint/2010/main" val="9437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</a:rPr>
              <a:t>Moodle</a:t>
            </a:r>
            <a:r>
              <a:rPr lang="de-DE" sz="2400" b="1" dirty="0">
                <a:solidFill>
                  <a:schemeClr val="bg1"/>
                </a:solidFill>
              </a:rPr>
              <a:t>-Kurs für diese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FE715C-BF38-A44E-B7A1-B130C334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07" y="590349"/>
            <a:ext cx="7294390" cy="61095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94308BA-4148-FD46-BD35-744461A9C08A}"/>
              </a:ext>
            </a:extLst>
          </p:cNvPr>
          <p:cNvSpPr txBox="1"/>
          <p:nvPr/>
        </p:nvSpPr>
        <p:spPr>
          <a:xfrm rot="19175970">
            <a:off x="3084927" y="4494624"/>
            <a:ext cx="6038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Beachte den Heftaufschrieb im </a:t>
            </a:r>
            <a:r>
              <a:rPr lang="de-DE" sz="2400" dirty="0" err="1"/>
              <a:t>moodle</a:t>
            </a:r>
            <a:r>
              <a:rPr lang="de-DE" sz="2400" dirty="0"/>
              <a:t>-Kurs</a:t>
            </a:r>
          </a:p>
        </p:txBody>
      </p:sp>
    </p:spTree>
    <p:extLst>
      <p:ext uri="{BB962C8B-B14F-4D97-AF65-F5344CB8AC3E}">
        <p14:creationId xmlns:p14="http://schemas.microsoft.com/office/powerpoint/2010/main" val="192152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375</Words>
  <Application>Microsoft Macintosh PowerPoint</Application>
  <PresentationFormat>Bildschirmpräsentation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119</cp:revision>
  <dcterms:created xsi:type="dcterms:W3CDTF">2020-03-23T08:35:45Z</dcterms:created>
  <dcterms:modified xsi:type="dcterms:W3CDTF">2020-12-13T19:17:25Z</dcterms:modified>
</cp:coreProperties>
</file>