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7" r:id="rId2"/>
    <p:sldId id="279" r:id="rId3"/>
    <p:sldId id="271" r:id="rId4"/>
    <p:sldId id="283" r:id="rId5"/>
    <p:sldId id="285" r:id="rId6"/>
    <p:sldId id="286" r:id="rId7"/>
    <p:sldId id="276"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5"/>
    <p:restoredTop sz="94631"/>
  </p:normalViewPr>
  <p:slideViewPr>
    <p:cSldViewPr snapToGrid="0" snapToObjects="1">
      <p:cViewPr varScale="1">
        <p:scale>
          <a:sx n="103" d="100"/>
          <a:sy n="103" d="100"/>
        </p:scale>
        <p:origin x="184" y="5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E0B68BB-5F95-204C-8E70-1EA7339BE402}" type="datetimeFigureOut">
              <a:rPr lang="de-DE" smtClean="0"/>
              <a:t>12.12.20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42052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FE0B68BB-5F95-204C-8E70-1EA7339BE402}" type="datetimeFigureOut">
              <a:rPr lang="de-DE" smtClean="0"/>
              <a:t>12.12.20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357178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FE0B68BB-5F95-204C-8E70-1EA7339BE402}" type="datetimeFigureOut">
              <a:rPr lang="de-DE" smtClean="0"/>
              <a:t>12.12.20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426150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FE0B68BB-5F95-204C-8E70-1EA7339BE402}" type="datetimeFigureOut">
              <a:rPr lang="de-DE" smtClean="0"/>
              <a:t>12.12.20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51618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FE0B68BB-5F95-204C-8E70-1EA7339BE402}" type="datetimeFigureOut">
              <a:rPr lang="de-DE" smtClean="0"/>
              <a:t>12.12.20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356624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FE0B68BB-5F95-204C-8E70-1EA7339BE402}" type="datetimeFigureOut">
              <a:rPr lang="de-DE" smtClean="0"/>
              <a:t>12.12.20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368669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FE0B68BB-5F95-204C-8E70-1EA7339BE402}" type="datetimeFigureOut">
              <a:rPr lang="de-DE" smtClean="0"/>
              <a:t>12.12.20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299068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E0B68BB-5F95-204C-8E70-1EA7339BE402}" type="datetimeFigureOut">
              <a:rPr lang="de-DE" smtClean="0"/>
              <a:t>12.12.20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166727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B68BB-5F95-204C-8E70-1EA7339BE402}" type="datetimeFigureOut">
              <a:rPr lang="de-DE" smtClean="0"/>
              <a:t>12.12.20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937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FE0B68BB-5F95-204C-8E70-1EA7339BE402}" type="datetimeFigureOut">
              <a:rPr lang="de-DE" smtClean="0"/>
              <a:t>12.12.20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245452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FE0B68BB-5F95-204C-8E70-1EA7339BE402}" type="datetimeFigureOut">
              <a:rPr lang="de-DE" smtClean="0"/>
              <a:t>12.12.20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957080D-CD76-B147-94BD-E13253F1AF41}" type="slidenum">
              <a:rPr lang="de-DE" smtClean="0"/>
              <a:t>‹Nr.›</a:t>
            </a:fld>
            <a:endParaRPr lang="de-DE"/>
          </a:p>
        </p:txBody>
      </p:sp>
    </p:spTree>
    <p:extLst>
      <p:ext uri="{BB962C8B-B14F-4D97-AF65-F5344CB8AC3E}">
        <p14:creationId xmlns:p14="http://schemas.microsoft.com/office/powerpoint/2010/main" val="198953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B68BB-5F95-204C-8E70-1EA7339BE402}" type="datetimeFigureOut">
              <a:rPr lang="de-DE" smtClean="0"/>
              <a:t>12.12.20</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7080D-CD76-B147-94BD-E13253F1AF41}" type="slidenum">
              <a:rPr lang="de-DE" smtClean="0"/>
              <a:t>‹Nr.›</a:t>
            </a:fld>
            <a:endParaRPr lang="de-DE"/>
          </a:p>
        </p:txBody>
      </p:sp>
    </p:spTree>
    <p:extLst>
      <p:ext uri="{BB962C8B-B14F-4D97-AF65-F5344CB8AC3E}">
        <p14:creationId xmlns:p14="http://schemas.microsoft.com/office/powerpoint/2010/main" val="257171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7B3B3791-29F2-7B4B-A696-5F7E199D254D}"/>
              </a:ext>
            </a:extLst>
          </p:cNvPr>
          <p:cNvSpPr txBox="1"/>
          <p:nvPr/>
        </p:nvSpPr>
        <p:spPr>
          <a:xfrm>
            <a:off x="0" y="128684"/>
            <a:ext cx="9144000" cy="461665"/>
          </a:xfrm>
          <a:prstGeom prst="rect">
            <a:avLst/>
          </a:prstGeom>
          <a:solidFill>
            <a:srgbClr val="C00000"/>
          </a:solidFill>
        </p:spPr>
        <p:txBody>
          <a:bodyPr wrap="square" rtlCol="0">
            <a:spAutoFit/>
          </a:bodyPr>
          <a:lstStyle/>
          <a:p>
            <a:pPr algn="ctr"/>
            <a:r>
              <a:rPr lang="de-DE" sz="2400" b="1" dirty="0">
                <a:solidFill>
                  <a:schemeClr val="bg1"/>
                </a:solidFill>
              </a:rPr>
              <a:t>„Eine Krankheit namens Mann“</a:t>
            </a:r>
          </a:p>
        </p:txBody>
      </p:sp>
      <p:sp>
        <p:nvSpPr>
          <p:cNvPr id="2" name="Textfeld 1">
            <a:extLst>
              <a:ext uri="{FF2B5EF4-FFF2-40B4-BE49-F238E27FC236}">
                <a16:creationId xmlns:a16="http://schemas.microsoft.com/office/drawing/2014/main" id="{74D330AA-FBBF-CF46-93C1-AF503AB1F9C1}"/>
              </a:ext>
            </a:extLst>
          </p:cNvPr>
          <p:cNvSpPr txBox="1"/>
          <p:nvPr/>
        </p:nvSpPr>
        <p:spPr>
          <a:xfrm>
            <a:off x="0" y="1010093"/>
            <a:ext cx="9144000" cy="646331"/>
          </a:xfrm>
          <a:prstGeom prst="rect">
            <a:avLst/>
          </a:prstGeom>
          <a:noFill/>
        </p:spPr>
        <p:txBody>
          <a:bodyPr wrap="square" rtlCol="0">
            <a:spAutoFit/>
          </a:bodyPr>
          <a:lstStyle/>
          <a:p>
            <a:pPr algn="ctr"/>
            <a:r>
              <a:rPr lang="de-DE" dirty="0"/>
              <a:t>So titelte das Magazin </a:t>
            </a:r>
            <a:r>
              <a:rPr lang="de-DE" b="1" dirty="0"/>
              <a:t>„DER SPIEGEL“ </a:t>
            </a:r>
            <a:r>
              <a:rPr lang="de-DE" dirty="0"/>
              <a:t>in seiner Ausgabe vom 15.09.2003 (Ausgabe 38/2003). </a:t>
            </a:r>
          </a:p>
          <a:p>
            <a:pPr algn="ctr"/>
            <a:r>
              <a:rPr lang="de-DE" dirty="0"/>
              <a:t>…und tatsächlich:</a:t>
            </a:r>
          </a:p>
        </p:txBody>
      </p:sp>
      <p:pic>
        <p:nvPicPr>
          <p:cNvPr id="5" name="Grafik 4">
            <a:extLst>
              <a:ext uri="{FF2B5EF4-FFF2-40B4-BE49-F238E27FC236}">
                <a16:creationId xmlns:a16="http://schemas.microsoft.com/office/drawing/2014/main" id="{CB049ED6-1E97-C04E-B533-70A88BA8F79C}"/>
              </a:ext>
            </a:extLst>
          </p:cNvPr>
          <p:cNvPicPr>
            <a:picLocks noChangeAspect="1"/>
          </p:cNvPicPr>
          <p:nvPr/>
        </p:nvPicPr>
        <p:blipFill>
          <a:blip r:embed="rId2"/>
          <a:stretch>
            <a:fillRect/>
          </a:stretch>
        </p:blipFill>
        <p:spPr>
          <a:xfrm>
            <a:off x="127000" y="1765299"/>
            <a:ext cx="6235700" cy="4676775"/>
          </a:xfrm>
          <a:prstGeom prst="rect">
            <a:avLst/>
          </a:prstGeom>
        </p:spPr>
      </p:pic>
      <p:sp>
        <p:nvSpPr>
          <p:cNvPr id="10" name="Textfeld 9">
            <a:extLst>
              <a:ext uri="{FF2B5EF4-FFF2-40B4-BE49-F238E27FC236}">
                <a16:creationId xmlns:a16="http://schemas.microsoft.com/office/drawing/2014/main" id="{632AE799-1A14-E548-A0A6-A7C40A72F258}"/>
              </a:ext>
            </a:extLst>
          </p:cNvPr>
          <p:cNvSpPr txBox="1"/>
          <p:nvPr/>
        </p:nvSpPr>
        <p:spPr>
          <a:xfrm rot="19698146">
            <a:off x="5818082" y="1781729"/>
            <a:ext cx="3309135" cy="1569660"/>
          </a:xfrm>
          <a:prstGeom prst="rect">
            <a:avLst/>
          </a:prstGeom>
          <a:solidFill>
            <a:srgbClr val="C00000"/>
          </a:solidFill>
        </p:spPr>
        <p:txBody>
          <a:bodyPr wrap="square" rtlCol="0">
            <a:spAutoFit/>
          </a:bodyPr>
          <a:lstStyle/>
          <a:p>
            <a:pPr algn="ctr"/>
            <a:r>
              <a:rPr lang="de-DE" sz="2400" b="1" dirty="0">
                <a:solidFill>
                  <a:schemeClr val="bg1"/>
                </a:solidFill>
              </a:rPr>
              <a:t>…es gibt genetisch bedingte Krankheiten, die fast nur bei Männern auftreten...</a:t>
            </a:r>
          </a:p>
        </p:txBody>
      </p:sp>
      <p:grpSp>
        <p:nvGrpSpPr>
          <p:cNvPr id="12" name="Gruppieren 11">
            <a:extLst>
              <a:ext uri="{FF2B5EF4-FFF2-40B4-BE49-F238E27FC236}">
                <a16:creationId xmlns:a16="http://schemas.microsoft.com/office/drawing/2014/main" id="{E201A291-3459-CE45-91C2-5B6A6F142A60}"/>
              </a:ext>
            </a:extLst>
          </p:cNvPr>
          <p:cNvGrpSpPr/>
          <p:nvPr/>
        </p:nvGrpSpPr>
        <p:grpSpPr>
          <a:xfrm>
            <a:off x="2984501" y="4985877"/>
            <a:ext cx="5947694" cy="1059323"/>
            <a:chOff x="2984501" y="4985877"/>
            <a:chExt cx="5947694" cy="1059323"/>
          </a:xfrm>
        </p:grpSpPr>
        <p:sp>
          <p:nvSpPr>
            <p:cNvPr id="11" name="Textfeld 10">
              <a:extLst>
                <a:ext uri="{FF2B5EF4-FFF2-40B4-BE49-F238E27FC236}">
                  <a16:creationId xmlns:a16="http://schemas.microsoft.com/office/drawing/2014/main" id="{AFBEE319-163E-634F-BCA7-B99D35DD2D10}"/>
                </a:ext>
              </a:extLst>
            </p:cNvPr>
            <p:cNvSpPr txBox="1"/>
            <p:nvPr/>
          </p:nvSpPr>
          <p:spPr>
            <a:xfrm rot="1538662">
              <a:off x="6413921" y="4985877"/>
              <a:ext cx="2518274" cy="830997"/>
            </a:xfrm>
            <a:prstGeom prst="rect">
              <a:avLst/>
            </a:prstGeom>
            <a:solidFill>
              <a:srgbClr val="C00000"/>
            </a:solidFill>
          </p:spPr>
          <p:txBody>
            <a:bodyPr wrap="square" rtlCol="0">
              <a:spAutoFit/>
            </a:bodyPr>
            <a:lstStyle/>
            <a:p>
              <a:pPr algn="ctr"/>
              <a:r>
                <a:rPr lang="de-DE" sz="2400" b="1" dirty="0">
                  <a:solidFill>
                    <a:schemeClr val="bg1"/>
                  </a:solidFill>
                </a:rPr>
                <a:t>…z.B. die Bluterkrankheit...</a:t>
              </a:r>
            </a:p>
          </p:txBody>
        </p:sp>
        <p:cxnSp>
          <p:nvCxnSpPr>
            <p:cNvPr id="8" name="Gerade Verbindung mit Pfeil 7">
              <a:extLst>
                <a:ext uri="{FF2B5EF4-FFF2-40B4-BE49-F238E27FC236}">
                  <a16:creationId xmlns:a16="http://schemas.microsoft.com/office/drawing/2014/main" id="{28DC0BCE-BDC4-F947-A324-9A70FA27AC71}"/>
                </a:ext>
              </a:extLst>
            </p:cNvPr>
            <p:cNvCxnSpPr>
              <a:cxnSpLocks/>
            </p:cNvCxnSpPr>
            <p:nvPr/>
          </p:nvCxnSpPr>
          <p:spPr>
            <a:xfrm flipH="1">
              <a:off x="2984501" y="5168900"/>
              <a:ext cx="3517899" cy="8763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090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1073980-7C63-FE4A-A67F-8B0512E4C9D6}"/>
              </a:ext>
            </a:extLst>
          </p:cNvPr>
          <p:cNvSpPr txBox="1"/>
          <p:nvPr/>
        </p:nvSpPr>
        <p:spPr>
          <a:xfrm>
            <a:off x="0" y="128684"/>
            <a:ext cx="9144000" cy="461665"/>
          </a:xfrm>
          <a:prstGeom prst="rect">
            <a:avLst/>
          </a:prstGeom>
          <a:solidFill>
            <a:srgbClr val="C00000"/>
          </a:solidFill>
        </p:spPr>
        <p:txBody>
          <a:bodyPr wrap="square" lIns="18000" rIns="18000" rtlCol="0">
            <a:spAutoFit/>
          </a:bodyPr>
          <a:lstStyle/>
          <a:p>
            <a:pPr algn="ctr"/>
            <a:r>
              <a:rPr lang="de-DE" sz="2400" b="1" dirty="0">
                <a:solidFill>
                  <a:schemeClr val="bg1"/>
                </a:solidFill>
              </a:rPr>
              <a:t>Unsere Fragen für die Bio-Woche</a:t>
            </a:r>
            <a:endParaRPr lang="de-DE" sz="1600" b="1" dirty="0">
              <a:solidFill>
                <a:schemeClr val="bg1"/>
              </a:solidFill>
            </a:endParaRPr>
          </a:p>
        </p:txBody>
      </p:sp>
      <p:sp>
        <p:nvSpPr>
          <p:cNvPr id="2" name="Textfeld 1">
            <a:extLst>
              <a:ext uri="{FF2B5EF4-FFF2-40B4-BE49-F238E27FC236}">
                <a16:creationId xmlns:a16="http://schemas.microsoft.com/office/drawing/2014/main" id="{70835FA3-BD78-6D4C-ABC5-29749A97FBAF}"/>
              </a:ext>
            </a:extLst>
          </p:cNvPr>
          <p:cNvSpPr txBox="1"/>
          <p:nvPr/>
        </p:nvSpPr>
        <p:spPr>
          <a:xfrm>
            <a:off x="127000" y="939800"/>
            <a:ext cx="8839200" cy="1200329"/>
          </a:xfrm>
          <a:prstGeom prst="rect">
            <a:avLst/>
          </a:prstGeom>
          <a:noFill/>
        </p:spPr>
        <p:txBody>
          <a:bodyPr wrap="square" rtlCol="0">
            <a:spAutoFit/>
          </a:bodyPr>
          <a:lstStyle/>
          <a:p>
            <a:r>
              <a:rPr lang="de-DE" sz="2400" dirty="0"/>
              <a:t>11a:</a:t>
            </a:r>
          </a:p>
          <a:p>
            <a:r>
              <a:rPr lang="de-DE" sz="2400" dirty="0"/>
              <a:t>Wie unterscheiden sich Mann und Frau genetisch…</a:t>
            </a:r>
          </a:p>
          <a:p>
            <a:r>
              <a:rPr lang="de-DE" sz="2400" dirty="0"/>
              <a:t>…und wie wird das Geschlecht genetisch festgelegt?</a:t>
            </a:r>
          </a:p>
        </p:txBody>
      </p:sp>
      <p:sp>
        <p:nvSpPr>
          <p:cNvPr id="96" name="Textfeld 95">
            <a:extLst>
              <a:ext uri="{FF2B5EF4-FFF2-40B4-BE49-F238E27FC236}">
                <a16:creationId xmlns:a16="http://schemas.microsoft.com/office/drawing/2014/main" id="{E7646AAD-4A21-2043-BFFF-FF0B63403D90}"/>
              </a:ext>
            </a:extLst>
          </p:cNvPr>
          <p:cNvSpPr txBox="1"/>
          <p:nvPr/>
        </p:nvSpPr>
        <p:spPr>
          <a:xfrm>
            <a:off x="152400" y="3175000"/>
            <a:ext cx="8839200" cy="1569660"/>
          </a:xfrm>
          <a:prstGeom prst="rect">
            <a:avLst/>
          </a:prstGeom>
          <a:noFill/>
        </p:spPr>
        <p:txBody>
          <a:bodyPr wrap="square" rtlCol="0">
            <a:spAutoFit/>
          </a:bodyPr>
          <a:lstStyle/>
          <a:p>
            <a:r>
              <a:rPr lang="de-DE" sz="2400" dirty="0"/>
              <a:t>11b:</a:t>
            </a:r>
          </a:p>
          <a:p>
            <a:r>
              <a:rPr lang="de-DE" sz="2400" dirty="0"/>
              <a:t>Wie ist das gehäufte Auftreten mancher genetisch bedingter Krankheiten im männlichen Geschlecht über viele Familiengenerationen zu erklären?</a:t>
            </a:r>
          </a:p>
        </p:txBody>
      </p:sp>
    </p:spTree>
    <p:extLst>
      <p:ext uri="{BB962C8B-B14F-4D97-AF65-F5344CB8AC3E}">
        <p14:creationId xmlns:p14="http://schemas.microsoft.com/office/powerpoint/2010/main" val="237744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2364D3FB-AA5B-CF49-AA21-FC9F49055D40}"/>
              </a:ext>
            </a:extLst>
          </p:cNvPr>
          <p:cNvSpPr txBox="1"/>
          <p:nvPr/>
        </p:nvSpPr>
        <p:spPr>
          <a:xfrm>
            <a:off x="0" y="128684"/>
            <a:ext cx="9144000" cy="338554"/>
          </a:xfrm>
          <a:prstGeom prst="rect">
            <a:avLst/>
          </a:prstGeom>
          <a:solidFill>
            <a:srgbClr val="C00000"/>
          </a:solidFill>
        </p:spPr>
        <p:txBody>
          <a:bodyPr wrap="square" rtlCol="0">
            <a:spAutoFit/>
          </a:bodyPr>
          <a:lstStyle/>
          <a:p>
            <a:pPr algn="ctr"/>
            <a:r>
              <a:rPr lang="de-DE" sz="1600" b="1" dirty="0">
                <a:solidFill>
                  <a:schemeClr val="bg1"/>
                </a:solidFill>
              </a:rPr>
              <a:t>Der Chromosomensatz von Frau und Mann unterscheidet sich in einem Paar homologer Chromosomen</a:t>
            </a:r>
          </a:p>
        </p:txBody>
      </p:sp>
      <p:pic>
        <p:nvPicPr>
          <p:cNvPr id="3" name="Grafik 2" descr="Ein Bild, das Zeichnung, Schild enthält.&#10;&#10;Automatisch generierte Beschreibung">
            <a:extLst>
              <a:ext uri="{FF2B5EF4-FFF2-40B4-BE49-F238E27FC236}">
                <a16:creationId xmlns:a16="http://schemas.microsoft.com/office/drawing/2014/main" id="{634D3EE8-9D1F-EC43-B8C9-C03C1425964B}"/>
              </a:ext>
            </a:extLst>
          </p:cNvPr>
          <p:cNvPicPr>
            <a:picLocks noChangeAspect="1"/>
          </p:cNvPicPr>
          <p:nvPr/>
        </p:nvPicPr>
        <p:blipFill>
          <a:blip r:embed="rId2"/>
          <a:stretch>
            <a:fillRect/>
          </a:stretch>
        </p:blipFill>
        <p:spPr>
          <a:xfrm>
            <a:off x="2957008" y="613820"/>
            <a:ext cx="2927629" cy="1314563"/>
          </a:xfrm>
          <a:prstGeom prst="rect">
            <a:avLst/>
          </a:prstGeom>
        </p:spPr>
      </p:pic>
      <p:grpSp>
        <p:nvGrpSpPr>
          <p:cNvPr id="12" name="Gruppieren 11">
            <a:extLst>
              <a:ext uri="{FF2B5EF4-FFF2-40B4-BE49-F238E27FC236}">
                <a16:creationId xmlns:a16="http://schemas.microsoft.com/office/drawing/2014/main" id="{0B6CA7CB-9D81-7348-B689-97EC3A4E9618}"/>
              </a:ext>
            </a:extLst>
          </p:cNvPr>
          <p:cNvGrpSpPr/>
          <p:nvPr/>
        </p:nvGrpSpPr>
        <p:grpSpPr>
          <a:xfrm>
            <a:off x="395416" y="751872"/>
            <a:ext cx="8262038" cy="1110050"/>
            <a:chOff x="395416" y="1761967"/>
            <a:chExt cx="8262038" cy="1110050"/>
          </a:xfrm>
        </p:grpSpPr>
        <p:sp>
          <p:nvSpPr>
            <p:cNvPr id="14" name="Textfeld 13">
              <a:extLst>
                <a:ext uri="{FF2B5EF4-FFF2-40B4-BE49-F238E27FC236}">
                  <a16:creationId xmlns:a16="http://schemas.microsoft.com/office/drawing/2014/main" id="{F0643ADB-222A-2E46-8B4E-BFEA30EA4A29}"/>
                </a:ext>
              </a:extLst>
            </p:cNvPr>
            <p:cNvSpPr txBox="1"/>
            <p:nvPr/>
          </p:nvSpPr>
          <p:spPr>
            <a:xfrm>
              <a:off x="395416" y="1764021"/>
              <a:ext cx="2725695" cy="1107996"/>
            </a:xfrm>
            <a:prstGeom prst="rect">
              <a:avLst/>
            </a:prstGeom>
            <a:noFill/>
          </p:spPr>
          <p:txBody>
            <a:bodyPr wrap="square" rtlCol="0">
              <a:spAutoFit/>
            </a:bodyPr>
            <a:lstStyle/>
            <a:p>
              <a:pPr algn="ctr"/>
              <a:r>
                <a:rPr lang="de-DE" sz="6600" dirty="0"/>
                <a:t>2n=46</a:t>
              </a:r>
            </a:p>
          </p:txBody>
        </p:sp>
        <p:sp>
          <p:nvSpPr>
            <p:cNvPr id="15" name="Textfeld 14">
              <a:extLst>
                <a:ext uri="{FF2B5EF4-FFF2-40B4-BE49-F238E27FC236}">
                  <a16:creationId xmlns:a16="http://schemas.microsoft.com/office/drawing/2014/main" id="{966295C3-A735-114F-A580-0FB77FD43217}"/>
                </a:ext>
              </a:extLst>
            </p:cNvPr>
            <p:cNvSpPr txBox="1"/>
            <p:nvPr/>
          </p:nvSpPr>
          <p:spPr>
            <a:xfrm>
              <a:off x="5931759" y="1761967"/>
              <a:ext cx="2725695" cy="1107996"/>
            </a:xfrm>
            <a:prstGeom prst="rect">
              <a:avLst/>
            </a:prstGeom>
            <a:noFill/>
          </p:spPr>
          <p:txBody>
            <a:bodyPr wrap="square" rtlCol="0">
              <a:spAutoFit/>
            </a:bodyPr>
            <a:lstStyle/>
            <a:p>
              <a:pPr algn="ctr"/>
              <a:r>
                <a:rPr lang="de-DE" sz="6600" dirty="0"/>
                <a:t>2n=46</a:t>
              </a:r>
            </a:p>
          </p:txBody>
        </p:sp>
      </p:grpSp>
      <p:grpSp>
        <p:nvGrpSpPr>
          <p:cNvPr id="18" name="Gruppieren 17">
            <a:extLst>
              <a:ext uri="{FF2B5EF4-FFF2-40B4-BE49-F238E27FC236}">
                <a16:creationId xmlns:a16="http://schemas.microsoft.com/office/drawing/2014/main" id="{898EBDCD-64E7-4747-816F-FED2556C20DF}"/>
              </a:ext>
            </a:extLst>
          </p:cNvPr>
          <p:cNvGrpSpPr/>
          <p:nvPr/>
        </p:nvGrpSpPr>
        <p:grpSpPr>
          <a:xfrm>
            <a:off x="65807" y="2055828"/>
            <a:ext cx="9012388" cy="1563048"/>
            <a:chOff x="65807" y="2895802"/>
            <a:chExt cx="9012388" cy="1563048"/>
          </a:xfrm>
        </p:grpSpPr>
        <p:pic>
          <p:nvPicPr>
            <p:cNvPr id="19" name="Grafik 18">
              <a:extLst>
                <a:ext uri="{FF2B5EF4-FFF2-40B4-BE49-F238E27FC236}">
                  <a16:creationId xmlns:a16="http://schemas.microsoft.com/office/drawing/2014/main" id="{AAB488CC-E5B8-BF44-AF16-679E39D1243B}"/>
                </a:ext>
              </a:extLst>
            </p:cNvPr>
            <p:cNvPicPr>
              <a:picLocks noChangeAspect="1"/>
            </p:cNvPicPr>
            <p:nvPr/>
          </p:nvPicPr>
          <p:blipFill>
            <a:blip r:embed="rId3"/>
            <a:stretch>
              <a:fillRect/>
            </a:stretch>
          </p:blipFill>
          <p:spPr>
            <a:xfrm>
              <a:off x="65807" y="2895802"/>
              <a:ext cx="3856338" cy="1549579"/>
            </a:xfrm>
            <a:prstGeom prst="rect">
              <a:avLst/>
            </a:prstGeom>
          </p:spPr>
        </p:pic>
        <p:pic>
          <p:nvPicPr>
            <p:cNvPr id="21" name="Grafik 20">
              <a:extLst>
                <a:ext uri="{FF2B5EF4-FFF2-40B4-BE49-F238E27FC236}">
                  <a16:creationId xmlns:a16="http://schemas.microsoft.com/office/drawing/2014/main" id="{FDA19878-0F4D-8544-9DAE-6C91D28AFED2}"/>
                </a:ext>
              </a:extLst>
            </p:cNvPr>
            <p:cNvPicPr>
              <a:picLocks noChangeAspect="1"/>
            </p:cNvPicPr>
            <p:nvPr/>
          </p:nvPicPr>
          <p:blipFill>
            <a:blip r:embed="rId4"/>
            <a:stretch>
              <a:fillRect/>
            </a:stretch>
          </p:blipFill>
          <p:spPr>
            <a:xfrm>
              <a:off x="5221857" y="2909271"/>
              <a:ext cx="3856338" cy="1549579"/>
            </a:xfrm>
            <a:prstGeom prst="rect">
              <a:avLst/>
            </a:prstGeom>
          </p:spPr>
        </p:pic>
      </p:grpSp>
      <p:grpSp>
        <p:nvGrpSpPr>
          <p:cNvPr id="13" name="Gruppieren 12">
            <a:extLst>
              <a:ext uri="{FF2B5EF4-FFF2-40B4-BE49-F238E27FC236}">
                <a16:creationId xmlns:a16="http://schemas.microsoft.com/office/drawing/2014/main" id="{D11A7402-E433-EE4D-900E-C7224F677B3C}"/>
              </a:ext>
            </a:extLst>
          </p:cNvPr>
          <p:cNvGrpSpPr/>
          <p:nvPr/>
        </p:nvGrpSpPr>
        <p:grpSpPr>
          <a:xfrm>
            <a:off x="638847" y="3429000"/>
            <a:ext cx="7938756" cy="3700404"/>
            <a:chOff x="638847" y="3429000"/>
            <a:chExt cx="7938756" cy="3700404"/>
          </a:xfrm>
        </p:grpSpPr>
        <p:grpSp>
          <p:nvGrpSpPr>
            <p:cNvPr id="7" name="Gruppieren 6">
              <a:extLst>
                <a:ext uri="{FF2B5EF4-FFF2-40B4-BE49-F238E27FC236}">
                  <a16:creationId xmlns:a16="http://schemas.microsoft.com/office/drawing/2014/main" id="{6D720F19-512A-7745-AE9F-F95321B79455}"/>
                </a:ext>
              </a:extLst>
            </p:cNvPr>
            <p:cNvGrpSpPr/>
            <p:nvPr/>
          </p:nvGrpSpPr>
          <p:grpSpPr>
            <a:xfrm>
              <a:off x="638847" y="3429000"/>
              <a:ext cx="3700404" cy="3700404"/>
              <a:chOff x="638847" y="3429000"/>
              <a:chExt cx="3700404" cy="3700404"/>
            </a:xfrm>
          </p:grpSpPr>
          <p:pic>
            <p:nvPicPr>
              <p:cNvPr id="22" name="Grafik 21">
                <a:extLst>
                  <a:ext uri="{FF2B5EF4-FFF2-40B4-BE49-F238E27FC236}">
                    <a16:creationId xmlns:a16="http://schemas.microsoft.com/office/drawing/2014/main" id="{2D93CD72-E901-C645-A182-74514F41ED9A}"/>
                  </a:ext>
                </a:extLst>
              </p:cNvPr>
              <p:cNvPicPr>
                <a:picLocks noChangeAspect="1"/>
              </p:cNvPicPr>
              <p:nvPr/>
            </p:nvPicPr>
            <p:blipFill rotWithShape="1">
              <a:blip r:embed="rId3"/>
              <a:srcRect l="82981" t="68094" r="5570"/>
              <a:stretch/>
            </p:blipFill>
            <p:spPr>
              <a:xfrm>
                <a:off x="2509284" y="4079472"/>
                <a:ext cx="1020725" cy="1142992"/>
              </a:xfrm>
              <a:prstGeom prst="rect">
                <a:avLst/>
              </a:prstGeom>
            </p:spPr>
          </p:pic>
          <p:pic>
            <p:nvPicPr>
              <p:cNvPr id="4" name="Grafik 3" descr="Ein Bild, das Spiegel, haltend, Mann, orange enthält.&#10;&#10;Automatisch generierte Beschreibung">
                <a:extLst>
                  <a:ext uri="{FF2B5EF4-FFF2-40B4-BE49-F238E27FC236}">
                    <a16:creationId xmlns:a16="http://schemas.microsoft.com/office/drawing/2014/main" id="{C21A577D-5FFD-DB4E-84A2-00C5FCB3C6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8847" y="3429000"/>
                <a:ext cx="3700404" cy="3700404"/>
              </a:xfrm>
              <a:prstGeom prst="rect">
                <a:avLst/>
              </a:prstGeom>
            </p:spPr>
          </p:pic>
        </p:grpSp>
        <p:grpSp>
          <p:nvGrpSpPr>
            <p:cNvPr id="5" name="Gruppieren 4">
              <a:extLst>
                <a:ext uri="{FF2B5EF4-FFF2-40B4-BE49-F238E27FC236}">
                  <a16:creationId xmlns:a16="http://schemas.microsoft.com/office/drawing/2014/main" id="{4566295A-CA66-8C46-9182-DEAC4FA0B077}"/>
                </a:ext>
              </a:extLst>
            </p:cNvPr>
            <p:cNvGrpSpPr/>
            <p:nvPr/>
          </p:nvGrpSpPr>
          <p:grpSpPr>
            <a:xfrm>
              <a:off x="4793615" y="3429000"/>
              <a:ext cx="3783988" cy="3700404"/>
              <a:chOff x="4793615" y="3429000"/>
              <a:chExt cx="3783988" cy="3700404"/>
            </a:xfrm>
          </p:grpSpPr>
          <p:pic>
            <p:nvPicPr>
              <p:cNvPr id="23" name="Grafik 22">
                <a:extLst>
                  <a:ext uri="{FF2B5EF4-FFF2-40B4-BE49-F238E27FC236}">
                    <a16:creationId xmlns:a16="http://schemas.microsoft.com/office/drawing/2014/main" id="{BFD05E6E-F280-2C40-8D2B-064D815487D5}"/>
                  </a:ext>
                </a:extLst>
              </p:cNvPr>
              <p:cNvPicPr>
                <a:picLocks noChangeAspect="1"/>
              </p:cNvPicPr>
              <p:nvPr/>
            </p:nvPicPr>
            <p:blipFill rotWithShape="1">
              <a:blip r:embed="rId4"/>
              <a:srcRect l="82685" t="67372" r="4772"/>
              <a:stretch/>
            </p:blipFill>
            <p:spPr>
              <a:xfrm>
                <a:off x="5602857" y="3903781"/>
                <a:ext cx="1133555" cy="1184885"/>
              </a:xfrm>
              <a:prstGeom prst="rect">
                <a:avLst/>
              </a:prstGeom>
            </p:spPr>
          </p:pic>
          <p:pic>
            <p:nvPicPr>
              <p:cNvPr id="25" name="Grafik 24" descr="Ein Bild, das Spiegel, haltend, Mann, orange enthält.&#10;&#10;Automatisch generierte Beschreibung">
                <a:extLst>
                  <a:ext uri="{FF2B5EF4-FFF2-40B4-BE49-F238E27FC236}">
                    <a16:creationId xmlns:a16="http://schemas.microsoft.com/office/drawing/2014/main" id="{16C4441F-5F82-2946-B08E-C3733734B2D7}"/>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4793615" y="3429000"/>
                <a:ext cx="3783988" cy="3700404"/>
              </a:xfrm>
              <a:prstGeom prst="rect">
                <a:avLst/>
              </a:prstGeom>
            </p:spPr>
          </p:pic>
        </p:grpSp>
      </p:grpSp>
      <p:sp>
        <p:nvSpPr>
          <p:cNvPr id="26" name="Textfeld 25">
            <a:extLst>
              <a:ext uri="{FF2B5EF4-FFF2-40B4-BE49-F238E27FC236}">
                <a16:creationId xmlns:a16="http://schemas.microsoft.com/office/drawing/2014/main" id="{6EB4A636-D573-5D40-BF61-B0728D882E5E}"/>
              </a:ext>
            </a:extLst>
          </p:cNvPr>
          <p:cNvSpPr txBox="1"/>
          <p:nvPr/>
        </p:nvSpPr>
        <p:spPr>
          <a:xfrm rot="20794362">
            <a:off x="2130066" y="5241500"/>
            <a:ext cx="3749518" cy="1200329"/>
          </a:xfrm>
          <a:prstGeom prst="rect">
            <a:avLst/>
          </a:prstGeom>
          <a:solidFill>
            <a:srgbClr val="C00000"/>
          </a:solidFill>
        </p:spPr>
        <p:txBody>
          <a:bodyPr wrap="square" rtlCol="0">
            <a:spAutoFit/>
          </a:bodyPr>
          <a:lstStyle/>
          <a:p>
            <a:pPr algn="ctr"/>
            <a:r>
              <a:rPr lang="de-DE" b="1" dirty="0">
                <a:solidFill>
                  <a:schemeClr val="bg1"/>
                </a:solidFill>
              </a:rPr>
              <a:t>Mit einem Kreuzungsquadrat sollst du ermitteln, in welchem statistischen Verhältnis Mädchen und Jungen geboren werden  </a:t>
            </a:r>
          </a:p>
        </p:txBody>
      </p:sp>
    </p:spTree>
    <p:extLst>
      <p:ext uri="{BB962C8B-B14F-4D97-AF65-F5344CB8AC3E}">
        <p14:creationId xmlns:p14="http://schemas.microsoft.com/office/powerpoint/2010/main" val="211887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2364D3FB-AA5B-CF49-AA21-FC9F49055D40}"/>
              </a:ext>
            </a:extLst>
          </p:cNvPr>
          <p:cNvSpPr txBox="1"/>
          <p:nvPr/>
        </p:nvSpPr>
        <p:spPr>
          <a:xfrm>
            <a:off x="0" y="128684"/>
            <a:ext cx="9144000" cy="338554"/>
          </a:xfrm>
          <a:prstGeom prst="rect">
            <a:avLst/>
          </a:prstGeom>
          <a:solidFill>
            <a:srgbClr val="C00000"/>
          </a:solidFill>
        </p:spPr>
        <p:txBody>
          <a:bodyPr wrap="square" rtlCol="0">
            <a:spAutoFit/>
          </a:bodyPr>
          <a:lstStyle/>
          <a:p>
            <a:pPr algn="ctr"/>
            <a:r>
              <a:rPr lang="de-DE" sz="1600" b="1" dirty="0">
                <a:solidFill>
                  <a:schemeClr val="bg1"/>
                </a:solidFill>
              </a:rPr>
              <a:t>„Eine Krankheit namens Mann“: Der Schlüssel zur Erklärung</a:t>
            </a:r>
          </a:p>
        </p:txBody>
      </p:sp>
      <p:grpSp>
        <p:nvGrpSpPr>
          <p:cNvPr id="6" name="Gruppieren 5">
            <a:extLst>
              <a:ext uri="{FF2B5EF4-FFF2-40B4-BE49-F238E27FC236}">
                <a16:creationId xmlns:a16="http://schemas.microsoft.com/office/drawing/2014/main" id="{EBA79B7E-D1D6-DB4C-84BE-68774DFF6FE9}"/>
              </a:ext>
            </a:extLst>
          </p:cNvPr>
          <p:cNvGrpSpPr/>
          <p:nvPr/>
        </p:nvGrpSpPr>
        <p:grpSpPr>
          <a:xfrm>
            <a:off x="1314427" y="740436"/>
            <a:ext cx="2419373" cy="2709176"/>
            <a:chOff x="1314427" y="740436"/>
            <a:chExt cx="2419373" cy="2709176"/>
          </a:xfrm>
        </p:grpSpPr>
        <p:pic>
          <p:nvPicPr>
            <p:cNvPr id="22" name="Grafik 21">
              <a:extLst>
                <a:ext uri="{FF2B5EF4-FFF2-40B4-BE49-F238E27FC236}">
                  <a16:creationId xmlns:a16="http://schemas.microsoft.com/office/drawing/2014/main" id="{2D93CD72-E901-C645-A182-74514F41ED9A}"/>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2" name="Oval 1">
              <a:extLst>
                <a:ext uri="{FF2B5EF4-FFF2-40B4-BE49-F238E27FC236}">
                  <a16:creationId xmlns:a16="http://schemas.microsoft.com/office/drawing/2014/main" id="{E6D94ECA-A52B-F44E-AED5-6DBC5BF6D149}"/>
                </a:ext>
              </a:extLst>
            </p:cNvPr>
            <p:cNvSpPr/>
            <p:nvPr/>
          </p:nvSpPr>
          <p:spPr>
            <a:xfrm>
              <a:off x="144142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Oval 19">
              <a:extLst>
                <a:ext uri="{FF2B5EF4-FFF2-40B4-BE49-F238E27FC236}">
                  <a16:creationId xmlns:a16="http://schemas.microsoft.com/office/drawing/2014/main" id="{2C6447BC-DA15-4D4A-92F1-1522DD46D195}"/>
                </a:ext>
              </a:extLst>
            </p:cNvPr>
            <p:cNvSpPr/>
            <p:nvPr/>
          </p:nvSpPr>
          <p:spPr>
            <a:xfrm>
              <a:off x="191770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C9C8E21-54E8-7349-A85C-DCD262A0C4DE}"/>
                </a:ext>
              </a:extLst>
            </p:cNvPr>
            <p:cNvSpPr/>
            <p:nvPr/>
          </p:nvSpPr>
          <p:spPr>
            <a:xfrm>
              <a:off x="273361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Oval 27">
              <a:extLst>
                <a:ext uri="{FF2B5EF4-FFF2-40B4-BE49-F238E27FC236}">
                  <a16:creationId xmlns:a16="http://schemas.microsoft.com/office/drawing/2014/main" id="{B7EA54D7-D22E-A74F-AF55-63596881BF3F}"/>
                </a:ext>
              </a:extLst>
            </p:cNvPr>
            <p:cNvSpPr/>
            <p:nvPr/>
          </p:nvSpPr>
          <p:spPr>
            <a:xfrm>
              <a:off x="320989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8" name="Abgerundete rechteckige Legende 7">
            <a:extLst>
              <a:ext uri="{FF2B5EF4-FFF2-40B4-BE49-F238E27FC236}">
                <a16:creationId xmlns:a16="http://schemas.microsoft.com/office/drawing/2014/main" id="{DDDA3990-D03E-144B-8A9B-59705366D843}"/>
              </a:ext>
            </a:extLst>
          </p:cNvPr>
          <p:cNvSpPr/>
          <p:nvPr/>
        </p:nvSpPr>
        <p:spPr>
          <a:xfrm>
            <a:off x="196080" y="4092315"/>
            <a:ext cx="3792512" cy="2368446"/>
          </a:xfrm>
          <a:prstGeom prst="wedgeRoundRectCallout">
            <a:avLst>
              <a:gd name="adj1" fmla="val 1697"/>
              <a:gd name="adj2" fmla="val -119778"/>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Auf dem X-Chromosom liegen viele allele Gene. Hier ist nur ein Allel durch den Kreis symbolisiert. Es codiert für einen Eiweißstoff, der dafür sorgt, dass das Blut bei einer Verwundung gerinnt und die Wunde schließt </a:t>
            </a:r>
          </a:p>
        </p:txBody>
      </p:sp>
      <p:grpSp>
        <p:nvGrpSpPr>
          <p:cNvPr id="11" name="Gruppieren 10">
            <a:extLst>
              <a:ext uri="{FF2B5EF4-FFF2-40B4-BE49-F238E27FC236}">
                <a16:creationId xmlns:a16="http://schemas.microsoft.com/office/drawing/2014/main" id="{CEDD7D3B-BFBF-AC42-8A6B-B04F1573F465}"/>
              </a:ext>
            </a:extLst>
          </p:cNvPr>
          <p:cNvGrpSpPr/>
          <p:nvPr/>
        </p:nvGrpSpPr>
        <p:grpSpPr>
          <a:xfrm>
            <a:off x="4347148" y="664235"/>
            <a:ext cx="4034852" cy="5796526"/>
            <a:chOff x="4347148" y="664235"/>
            <a:chExt cx="4034852" cy="5796526"/>
          </a:xfrm>
        </p:grpSpPr>
        <p:grpSp>
          <p:nvGrpSpPr>
            <p:cNvPr id="10" name="Gruppieren 9">
              <a:extLst>
                <a:ext uri="{FF2B5EF4-FFF2-40B4-BE49-F238E27FC236}">
                  <a16:creationId xmlns:a16="http://schemas.microsoft.com/office/drawing/2014/main" id="{62BCC1A0-E5B7-C849-868A-428DE54A120B}"/>
                </a:ext>
              </a:extLst>
            </p:cNvPr>
            <p:cNvGrpSpPr/>
            <p:nvPr/>
          </p:nvGrpSpPr>
          <p:grpSpPr>
            <a:xfrm>
              <a:off x="4347148" y="664235"/>
              <a:ext cx="4034852" cy="5796526"/>
              <a:chOff x="4347148" y="664235"/>
              <a:chExt cx="4034852" cy="5796526"/>
            </a:xfrm>
          </p:grpSpPr>
          <p:pic>
            <p:nvPicPr>
              <p:cNvPr id="23" name="Grafik 22">
                <a:extLst>
                  <a:ext uri="{FF2B5EF4-FFF2-40B4-BE49-F238E27FC236}">
                    <a16:creationId xmlns:a16="http://schemas.microsoft.com/office/drawing/2014/main" id="{BFD05E6E-F280-2C40-8D2B-064D815487D5}"/>
                  </a:ext>
                </a:extLst>
              </p:cNvPr>
              <p:cNvPicPr>
                <a:picLocks noChangeAspect="1"/>
              </p:cNvPicPr>
              <p:nvPr/>
            </p:nvPicPr>
            <p:blipFill rotWithShape="1">
              <a:blip r:embed="rId3"/>
              <a:srcRect l="82685" t="67372" r="4772"/>
              <a:stretch/>
            </p:blipFill>
            <p:spPr>
              <a:xfrm>
                <a:off x="5676900" y="664235"/>
                <a:ext cx="2705100" cy="2827593"/>
              </a:xfrm>
              <a:prstGeom prst="rect">
                <a:avLst/>
              </a:prstGeom>
            </p:spPr>
          </p:pic>
          <p:grpSp>
            <p:nvGrpSpPr>
              <p:cNvPr id="9" name="Gruppieren 8">
                <a:extLst>
                  <a:ext uri="{FF2B5EF4-FFF2-40B4-BE49-F238E27FC236}">
                    <a16:creationId xmlns:a16="http://schemas.microsoft.com/office/drawing/2014/main" id="{D8B7935B-06AE-234B-9F05-2A90159FB7DB}"/>
                  </a:ext>
                </a:extLst>
              </p:cNvPr>
              <p:cNvGrpSpPr/>
              <p:nvPr/>
            </p:nvGrpSpPr>
            <p:grpSpPr>
              <a:xfrm>
                <a:off x="4347148" y="4092315"/>
                <a:ext cx="1678899" cy="2368446"/>
                <a:chOff x="4407108" y="4092315"/>
                <a:chExt cx="1678899" cy="2368446"/>
              </a:xfrm>
            </p:grpSpPr>
            <p:sp>
              <p:nvSpPr>
                <p:cNvPr id="32" name="Abgerundete rechteckige Legende 31">
                  <a:extLst>
                    <a:ext uri="{FF2B5EF4-FFF2-40B4-BE49-F238E27FC236}">
                      <a16:creationId xmlns:a16="http://schemas.microsoft.com/office/drawing/2014/main" id="{A1B5620E-ABE0-4346-AC02-B8747D48878A}"/>
                    </a:ext>
                  </a:extLst>
                </p:cNvPr>
                <p:cNvSpPr/>
                <p:nvPr/>
              </p:nvSpPr>
              <p:spPr>
                <a:xfrm>
                  <a:off x="4407108" y="4092315"/>
                  <a:ext cx="1678899" cy="2368446"/>
                </a:xfrm>
                <a:prstGeom prst="wedgeRoundRectCallout">
                  <a:avLst>
                    <a:gd name="adj1" fmla="val -91233"/>
                    <a:gd name="adj2" fmla="val -94461"/>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Frauen haben zwei, Männer nur ein X-Chromosom. </a:t>
                  </a:r>
                </a:p>
              </p:txBody>
            </p:sp>
            <p:sp>
              <p:nvSpPr>
                <p:cNvPr id="33" name="Abgerundete rechteckige Legende 32">
                  <a:extLst>
                    <a:ext uri="{FF2B5EF4-FFF2-40B4-BE49-F238E27FC236}">
                      <a16:creationId xmlns:a16="http://schemas.microsoft.com/office/drawing/2014/main" id="{13DD2B7D-C5A0-5D4A-8143-F6B12A650FEF}"/>
                    </a:ext>
                  </a:extLst>
                </p:cNvPr>
                <p:cNvSpPr/>
                <p:nvPr/>
              </p:nvSpPr>
              <p:spPr>
                <a:xfrm>
                  <a:off x="4407108" y="4092315"/>
                  <a:ext cx="1678899" cy="2368446"/>
                </a:xfrm>
                <a:prstGeom prst="wedgeRoundRectCallout">
                  <a:avLst>
                    <a:gd name="adj1" fmla="val 45374"/>
                    <a:gd name="adj2" fmla="val -91930"/>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Frauen haben zwei, Männer nur ein X-Chromosom. </a:t>
                  </a:r>
                </a:p>
              </p:txBody>
            </p:sp>
          </p:grpSp>
        </p:grpSp>
        <p:sp>
          <p:nvSpPr>
            <p:cNvPr id="29" name="Oval 28">
              <a:extLst>
                <a:ext uri="{FF2B5EF4-FFF2-40B4-BE49-F238E27FC236}">
                  <a16:creationId xmlns:a16="http://schemas.microsoft.com/office/drawing/2014/main" id="{008A8226-5529-4442-BC54-675DD0D5DD5B}"/>
                </a:ext>
              </a:extLst>
            </p:cNvPr>
            <p:cNvSpPr/>
            <p:nvPr/>
          </p:nvSpPr>
          <p:spPr>
            <a:xfrm>
              <a:off x="5901508" y="2081871"/>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Oval 29">
              <a:extLst>
                <a:ext uri="{FF2B5EF4-FFF2-40B4-BE49-F238E27FC236}">
                  <a16:creationId xmlns:a16="http://schemas.microsoft.com/office/drawing/2014/main" id="{4797B29D-DE91-9848-B011-6F8E023757AA}"/>
                </a:ext>
              </a:extLst>
            </p:cNvPr>
            <p:cNvSpPr/>
            <p:nvPr/>
          </p:nvSpPr>
          <p:spPr>
            <a:xfrm>
              <a:off x="6377781" y="2081871"/>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1" name="Abgerundete rechteckige Legende 30">
            <a:extLst>
              <a:ext uri="{FF2B5EF4-FFF2-40B4-BE49-F238E27FC236}">
                <a16:creationId xmlns:a16="http://schemas.microsoft.com/office/drawing/2014/main" id="{7A0A925E-0B8B-5342-A0C6-F94E15C4BEC3}"/>
              </a:ext>
            </a:extLst>
          </p:cNvPr>
          <p:cNvSpPr/>
          <p:nvPr/>
        </p:nvSpPr>
        <p:spPr>
          <a:xfrm>
            <a:off x="6377781" y="4092315"/>
            <a:ext cx="2570141" cy="2368446"/>
          </a:xfrm>
          <a:prstGeom prst="wedgeRoundRectCallout">
            <a:avLst>
              <a:gd name="adj1" fmla="val 5196"/>
              <a:gd name="adj2" fmla="val -11218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Auf dem Y-Chromosom liegen die Gene, die für die Ausbildung der männlichen Geschlechtsmerkmale verantwortlich sind, aber sonst keine weiteren Gene.</a:t>
            </a:r>
          </a:p>
        </p:txBody>
      </p:sp>
    </p:spTree>
    <p:extLst>
      <p:ext uri="{BB962C8B-B14F-4D97-AF65-F5344CB8AC3E}">
        <p14:creationId xmlns:p14="http://schemas.microsoft.com/office/powerpoint/2010/main" val="42113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2364D3FB-AA5B-CF49-AA21-FC9F49055D40}"/>
              </a:ext>
            </a:extLst>
          </p:cNvPr>
          <p:cNvSpPr txBox="1"/>
          <p:nvPr/>
        </p:nvSpPr>
        <p:spPr>
          <a:xfrm>
            <a:off x="0" y="128684"/>
            <a:ext cx="9144000" cy="338554"/>
          </a:xfrm>
          <a:prstGeom prst="rect">
            <a:avLst/>
          </a:prstGeom>
          <a:solidFill>
            <a:srgbClr val="C00000"/>
          </a:solidFill>
        </p:spPr>
        <p:txBody>
          <a:bodyPr wrap="square" rtlCol="0">
            <a:spAutoFit/>
          </a:bodyPr>
          <a:lstStyle/>
          <a:p>
            <a:pPr algn="ctr"/>
            <a:r>
              <a:rPr lang="de-DE" sz="1600" b="1" dirty="0">
                <a:solidFill>
                  <a:schemeClr val="bg1"/>
                </a:solidFill>
              </a:rPr>
              <a:t>„Eine Krankheit namens Mann“: Der Schlüssel zur Erklärung</a:t>
            </a:r>
          </a:p>
        </p:txBody>
      </p:sp>
      <p:grpSp>
        <p:nvGrpSpPr>
          <p:cNvPr id="7" name="Gruppieren 6">
            <a:extLst>
              <a:ext uri="{FF2B5EF4-FFF2-40B4-BE49-F238E27FC236}">
                <a16:creationId xmlns:a16="http://schemas.microsoft.com/office/drawing/2014/main" id="{8A6660E2-245B-7843-A2FE-093966853909}"/>
              </a:ext>
            </a:extLst>
          </p:cNvPr>
          <p:cNvGrpSpPr/>
          <p:nvPr/>
        </p:nvGrpSpPr>
        <p:grpSpPr>
          <a:xfrm>
            <a:off x="504960" y="1040240"/>
            <a:ext cx="2419373" cy="2709176"/>
            <a:chOff x="1314427" y="740436"/>
            <a:chExt cx="2419373" cy="2709176"/>
          </a:xfrm>
        </p:grpSpPr>
        <p:pic>
          <p:nvPicPr>
            <p:cNvPr id="8" name="Grafik 7">
              <a:extLst>
                <a:ext uri="{FF2B5EF4-FFF2-40B4-BE49-F238E27FC236}">
                  <a16:creationId xmlns:a16="http://schemas.microsoft.com/office/drawing/2014/main" id="{34032532-8901-EA41-B996-41D2998CFE9E}"/>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9" name="Oval 8">
              <a:extLst>
                <a:ext uri="{FF2B5EF4-FFF2-40B4-BE49-F238E27FC236}">
                  <a16:creationId xmlns:a16="http://schemas.microsoft.com/office/drawing/2014/main" id="{8DEAA9C7-55CE-614A-B5FB-6CE01124F29B}"/>
                </a:ext>
              </a:extLst>
            </p:cNvPr>
            <p:cNvSpPr/>
            <p:nvPr/>
          </p:nvSpPr>
          <p:spPr>
            <a:xfrm>
              <a:off x="144142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Oval 9">
              <a:extLst>
                <a:ext uri="{FF2B5EF4-FFF2-40B4-BE49-F238E27FC236}">
                  <a16:creationId xmlns:a16="http://schemas.microsoft.com/office/drawing/2014/main" id="{ADD89B02-D3FE-C245-BCCF-5AF84C432044}"/>
                </a:ext>
              </a:extLst>
            </p:cNvPr>
            <p:cNvSpPr/>
            <p:nvPr/>
          </p:nvSpPr>
          <p:spPr>
            <a:xfrm>
              <a:off x="191770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Oval 10">
              <a:extLst>
                <a:ext uri="{FF2B5EF4-FFF2-40B4-BE49-F238E27FC236}">
                  <a16:creationId xmlns:a16="http://schemas.microsoft.com/office/drawing/2014/main" id="{B71EA9E3-3B7B-3E45-8FDA-4116BB8BCC1D}"/>
                </a:ext>
              </a:extLst>
            </p:cNvPr>
            <p:cNvSpPr/>
            <p:nvPr/>
          </p:nvSpPr>
          <p:spPr>
            <a:xfrm>
              <a:off x="273361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Oval 11">
              <a:extLst>
                <a:ext uri="{FF2B5EF4-FFF2-40B4-BE49-F238E27FC236}">
                  <a16:creationId xmlns:a16="http://schemas.microsoft.com/office/drawing/2014/main" id="{8D4D64D5-0E37-F74C-8AEC-06A04D4018C7}"/>
                </a:ext>
              </a:extLst>
            </p:cNvPr>
            <p:cNvSpPr/>
            <p:nvPr/>
          </p:nvSpPr>
          <p:spPr>
            <a:xfrm>
              <a:off x="320989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3" name="Gruppieren 12">
            <a:extLst>
              <a:ext uri="{FF2B5EF4-FFF2-40B4-BE49-F238E27FC236}">
                <a16:creationId xmlns:a16="http://schemas.microsoft.com/office/drawing/2014/main" id="{172CD329-E910-9740-8ED8-9EA735953375}"/>
              </a:ext>
            </a:extLst>
          </p:cNvPr>
          <p:cNvGrpSpPr/>
          <p:nvPr/>
        </p:nvGrpSpPr>
        <p:grpSpPr>
          <a:xfrm>
            <a:off x="3410556" y="1040240"/>
            <a:ext cx="2419373" cy="2709176"/>
            <a:chOff x="1314427" y="740436"/>
            <a:chExt cx="2419373" cy="2709176"/>
          </a:xfrm>
        </p:grpSpPr>
        <p:pic>
          <p:nvPicPr>
            <p:cNvPr id="14" name="Grafik 13">
              <a:extLst>
                <a:ext uri="{FF2B5EF4-FFF2-40B4-BE49-F238E27FC236}">
                  <a16:creationId xmlns:a16="http://schemas.microsoft.com/office/drawing/2014/main" id="{BCB06DF7-FE68-DA45-805F-8DF84E6542D6}"/>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15" name="Oval 14">
              <a:extLst>
                <a:ext uri="{FF2B5EF4-FFF2-40B4-BE49-F238E27FC236}">
                  <a16:creationId xmlns:a16="http://schemas.microsoft.com/office/drawing/2014/main" id="{D857451D-BAD5-F44D-BE26-A4912DEF0645}"/>
                </a:ext>
              </a:extLst>
            </p:cNvPr>
            <p:cNvSpPr/>
            <p:nvPr/>
          </p:nvSpPr>
          <p:spPr>
            <a:xfrm>
              <a:off x="144142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B77A5B1F-4DC3-EF4D-BF69-5981AD582209}"/>
                </a:ext>
              </a:extLst>
            </p:cNvPr>
            <p:cNvSpPr/>
            <p:nvPr/>
          </p:nvSpPr>
          <p:spPr>
            <a:xfrm>
              <a:off x="191770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B7C3346D-909F-6448-9048-905F5F700C24}"/>
                </a:ext>
              </a:extLst>
            </p:cNvPr>
            <p:cNvSpPr/>
            <p:nvPr/>
          </p:nvSpPr>
          <p:spPr>
            <a:xfrm>
              <a:off x="273361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Oval 17">
              <a:extLst>
                <a:ext uri="{FF2B5EF4-FFF2-40B4-BE49-F238E27FC236}">
                  <a16:creationId xmlns:a16="http://schemas.microsoft.com/office/drawing/2014/main" id="{10284FB7-2003-6243-BA6B-D25BF0458D0F}"/>
                </a:ext>
              </a:extLst>
            </p:cNvPr>
            <p:cNvSpPr/>
            <p:nvPr/>
          </p:nvSpPr>
          <p:spPr>
            <a:xfrm>
              <a:off x="320989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9" name="Gruppieren 18">
            <a:extLst>
              <a:ext uri="{FF2B5EF4-FFF2-40B4-BE49-F238E27FC236}">
                <a16:creationId xmlns:a16="http://schemas.microsoft.com/office/drawing/2014/main" id="{C87C622F-353D-4246-945D-762ADDABE36B}"/>
              </a:ext>
            </a:extLst>
          </p:cNvPr>
          <p:cNvGrpSpPr/>
          <p:nvPr/>
        </p:nvGrpSpPr>
        <p:grpSpPr>
          <a:xfrm>
            <a:off x="6408083" y="1040240"/>
            <a:ext cx="2419373" cy="2709176"/>
            <a:chOff x="1314427" y="740436"/>
            <a:chExt cx="2419373" cy="2709176"/>
          </a:xfrm>
        </p:grpSpPr>
        <p:pic>
          <p:nvPicPr>
            <p:cNvPr id="20" name="Grafik 19">
              <a:extLst>
                <a:ext uri="{FF2B5EF4-FFF2-40B4-BE49-F238E27FC236}">
                  <a16:creationId xmlns:a16="http://schemas.microsoft.com/office/drawing/2014/main" id="{3DE60481-45B3-F74F-95DB-33C0D7E615F5}"/>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21" name="Oval 20">
              <a:extLst>
                <a:ext uri="{FF2B5EF4-FFF2-40B4-BE49-F238E27FC236}">
                  <a16:creationId xmlns:a16="http://schemas.microsoft.com/office/drawing/2014/main" id="{6D321968-1D57-0A48-A29E-D006991AAAC4}"/>
                </a:ext>
              </a:extLst>
            </p:cNvPr>
            <p:cNvSpPr/>
            <p:nvPr/>
          </p:nvSpPr>
          <p:spPr>
            <a:xfrm>
              <a:off x="144142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Oval 24">
              <a:extLst>
                <a:ext uri="{FF2B5EF4-FFF2-40B4-BE49-F238E27FC236}">
                  <a16:creationId xmlns:a16="http://schemas.microsoft.com/office/drawing/2014/main" id="{6652EA83-A251-D848-9046-6BADB03D445D}"/>
                </a:ext>
              </a:extLst>
            </p:cNvPr>
            <p:cNvSpPr/>
            <p:nvPr/>
          </p:nvSpPr>
          <p:spPr>
            <a:xfrm>
              <a:off x="191770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25">
              <a:extLst>
                <a:ext uri="{FF2B5EF4-FFF2-40B4-BE49-F238E27FC236}">
                  <a16:creationId xmlns:a16="http://schemas.microsoft.com/office/drawing/2014/main" id="{A9115BA0-D98C-8F46-A704-6269E1847A5B}"/>
                </a:ext>
              </a:extLst>
            </p:cNvPr>
            <p:cNvSpPr/>
            <p:nvPr/>
          </p:nvSpPr>
          <p:spPr>
            <a:xfrm>
              <a:off x="273361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C5B952CB-EAA1-D041-9B24-55AB6AC9A513}"/>
                </a:ext>
              </a:extLst>
            </p:cNvPr>
            <p:cNvSpPr/>
            <p:nvPr/>
          </p:nvSpPr>
          <p:spPr>
            <a:xfrm>
              <a:off x="320989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a:extLst>
              <a:ext uri="{FF2B5EF4-FFF2-40B4-BE49-F238E27FC236}">
                <a16:creationId xmlns:a16="http://schemas.microsoft.com/office/drawing/2014/main" id="{48009D4B-D47F-104F-9D89-CCCAA8D77A4E}"/>
              </a:ext>
            </a:extLst>
          </p:cNvPr>
          <p:cNvSpPr/>
          <p:nvPr/>
        </p:nvSpPr>
        <p:spPr>
          <a:xfrm>
            <a:off x="504960"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0210F370-302C-2246-90EA-4C75DBB91BA3}"/>
              </a:ext>
            </a:extLst>
          </p:cNvPr>
          <p:cNvSpPr/>
          <p:nvPr/>
        </p:nvSpPr>
        <p:spPr>
          <a:xfrm>
            <a:off x="3327850"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B69FFD0D-E093-2547-B2A2-243DE7B63D47}"/>
              </a:ext>
            </a:extLst>
          </p:cNvPr>
          <p:cNvSpPr/>
          <p:nvPr/>
        </p:nvSpPr>
        <p:spPr>
          <a:xfrm>
            <a:off x="6314231"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Abgerundete rechteckige Legende 27">
            <a:extLst>
              <a:ext uri="{FF2B5EF4-FFF2-40B4-BE49-F238E27FC236}">
                <a16:creationId xmlns:a16="http://schemas.microsoft.com/office/drawing/2014/main" id="{CA99B521-ED80-D246-B30F-BE1792E82463}"/>
              </a:ext>
            </a:extLst>
          </p:cNvPr>
          <p:cNvSpPr/>
          <p:nvPr/>
        </p:nvSpPr>
        <p:spPr>
          <a:xfrm>
            <a:off x="456518" y="3632296"/>
            <a:ext cx="7463894" cy="644577"/>
          </a:xfrm>
          <a:prstGeom prst="wedgeRoundRectCallout">
            <a:avLst>
              <a:gd name="adj1" fmla="val 33228"/>
              <a:gd name="adj2" fmla="val -18489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Es gibt defekte Allele. Der dadurch codierte Eiweißstoff erfüllt die Funktion nicht. Diese Allele verhalten sich rezessiv</a:t>
            </a:r>
          </a:p>
        </p:txBody>
      </p:sp>
      <p:sp>
        <p:nvSpPr>
          <p:cNvPr id="5" name="Textfeld 4">
            <a:extLst>
              <a:ext uri="{FF2B5EF4-FFF2-40B4-BE49-F238E27FC236}">
                <a16:creationId xmlns:a16="http://schemas.microsoft.com/office/drawing/2014/main" id="{C1ED4FA5-CAE2-D149-93FA-CE4B0D236748}"/>
              </a:ext>
            </a:extLst>
          </p:cNvPr>
          <p:cNvSpPr txBox="1"/>
          <p:nvPr/>
        </p:nvSpPr>
        <p:spPr>
          <a:xfrm rot="20227735">
            <a:off x="3862621" y="4729552"/>
            <a:ext cx="4903221" cy="830997"/>
          </a:xfrm>
          <a:prstGeom prst="rect">
            <a:avLst/>
          </a:prstGeom>
          <a:solidFill>
            <a:schemeClr val="bg1">
              <a:lumMod val="50000"/>
            </a:schemeClr>
          </a:solidFill>
        </p:spPr>
        <p:txBody>
          <a:bodyPr wrap="square" rtlCol="0">
            <a:spAutoFit/>
          </a:bodyPr>
          <a:lstStyle/>
          <a:p>
            <a:pPr algn="ctr"/>
            <a:r>
              <a:rPr lang="de-DE" sz="2400" b="1" dirty="0">
                <a:solidFill>
                  <a:schemeClr val="bg1"/>
                </a:solidFill>
              </a:rPr>
              <a:t>Gib für die drei Beispiele den Genotyp und den Phänotyp an!</a:t>
            </a:r>
          </a:p>
        </p:txBody>
      </p:sp>
    </p:spTree>
    <p:extLst>
      <p:ext uri="{BB962C8B-B14F-4D97-AF65-F5344CB8AC3E}">
        <p14:creationId xmlns:p14="http://schemas.microsoft.com/office/powerpoint/2010/main" val="6436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2364D3FB-AA5B-CF49-AA21-FC9F49055D40}"/>
              </a:ext>
            </a:extLst>
          </p:cNvPr>
          <p:cNvSpPr txBox="1"/>
          <p:nvPr/>
        </p:nvSpPr>
        <p:spPr>
          <a:xfrm>
            <a:off x="0" y="128684"/>
            <a:ext cx="9144000" cy="338554"/>
          </a:xfrm>
          <a:prstGeom prst="rect">
            <a:avLst/>
          </a:prstGeom>
          <a:solidFill>
            <a:srgbClr val="C00000"/>
          </a:solidFill>
        </p:spPr>
        <p:txBody>
          <a:bodyPr wrap="square" rtlCol="0">
            <a:spAutoFit/>
          </a:bodyPr>
          <a:lstStyle/>
          <a:p>
            <a:pPr algn="ctr"/>
            <a:r>
              <a:rPr lang="de-DE" sz="1600" b="1" dirty="0">
                <a:solidFill>
                  <a:schemeClr val="bg1"/>
                </a:solidFill>
              </a:rPr>
              <a:t>„Eine Krankheit namens Mann“: Der Schlüssel zur Erklärung</a:t>
            </a:r>
          </a:p>
        </p:txBody>
      </p:sp>
      <p:grpSp>
        <p:nvGrpSpPr>
          <p:cNvPr id="7" name="Gruppieren 6">
            <a:extLst>
              <a:ext uri="{FF2B5EF4-FFF2-40B4-BE49-F238E27FC236}">
                <a16:creationId xmlns:a16="http://schemas.microsoft.com/office/drawing/2014/main" id="{8A6660E2-245B-7843-A2FE-093966853909}"/>
              </a:ext>
            </a:extLst>
          </p:cNvPr>
          <p:cNvGrpSpPr/>
          <p:nvPr/>
        </p:nvGrpSpPr>
        <p:grpSpPr>
          <a:xfrm>
            <a:off x="504960" y="1040240"/>
            <a:ext cx="2419373" cy="2709176"/>
            <a:chOff x="1314427" y="740436"/>
            <a:chExt cx="2419373" cy="2709176"/>
          </a:xfrm>
        </p:grpSpPr>
        <p:pic>
          <p:nvPicPr>
            <p:cNvPr id="8" name="Grafik 7">
              <a:extLst>
                <a:ext uri="{FF2B5EF4-FFF2-40B4-BE49-F238E27FC236}">
                  <a16:creationId xmlns:a16="http://schemas.microsoft.com/office/drawing/2014/main" id="{34032532-8901-EA41-B996-41D2998CFE9E}"/>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9" name="Oval 8">
              <a:extLst>
                <a:ext uri="{FF2B5EF4-FFF2-40B4-BE49-F238E27FC236}">
                  <a16:creationId xmlns:a16="http://schemas.microsoft.com/office/drawing/2014/main" id="{8DEAA9C7-55CE-614A-B5FB-6CE01124F29B}"/>
                </a:ext>
              </a:extLst>
            </p:cNvPr>
            <p:cNvSpPr/>
            <p:nvPr/>
          </p:nvSpPr>
          <p:spPr>
            <a:xfrm>
              <a:off x="144142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Oval 9">
              <a:extLst>
                <a:ext uri="{FF2B5EF4-FFF2-40B4-BE49-F238E27FC236}">
                  <a16:creationId xmlns:a16="http://schemas.microsoft.com/office/drawing/2014/main" id="{ADD89B02-D3FE-C245-BCCF-5AF84C432044}"/>
                </a:ext>
              </a:extLst>
            </p:cNvPr>
            <p:cNvSpPr/>
            <p:nvPr/>
          </p:nvSpPr>
          <p:spPr>
            <a:xfrm>
              <a:off x="191770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Oval 10">
              <a:extLst>
                <a:ext uri="{FF2B5EF4-FFF2-40B4-BE49-F238E27FC236}">
                  <a16:creationId xmlns:a16="http://schemas.microsoft.com/office/drawing/2014/main" id="{B71EA9E3-3B7B-3E45-8FDA-4116BB8BCC1D}"/>
                </a:ext>
              </a:extLst>
            </p:cNvPr>
            <p:cNvSpPr/>
            <p:nvPr/>
          </p:nvSpPr>
          <p:spPr>
            <a:xfrm>
              <a:off x="273361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Oval 11">
              <a:extLst>
                <a:ext uri="{FF2B5EF4-FFF2-40B4-BE49-F238E27FC236}">
                  <a16:creationId xmlns:a16="http://schemas.microsoft.com/office/drawing/2014/main" id="{8D4D64D5-0E37-F74C-8AEC-06A04D4018C7}"/>
                </a:ext>
              </a:extLst>
            </p:cNvPr>
            <p:cNvSpPr/>
            <p:nvPr/>
          </p:nvSpPr>
          <p:spPr>
            <a:xfrm>
              <a:off x="320989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3" name="Gruppieren 12">
            <a:extLst>
              <a:ext uri="{FF2B5EF4-FFF2-40B4-BE49-F238E27FC236}">
                <a16:creationId xmlns:a16="http://schemas.microsoft.com/office/drawing/2014/main" id="{172CD329-E910-9740-8ED8-9EA735953375}"/>
              </a:ext>
            </a:extLst>
          </p:cNvPr>
          <p:cNvGrpSpPr/>
          <p:nvPr/>
        </p:nvGrpSpPr>
        <p:grpSpPr>
          <a:xfrm>
            <a:off x="3410556" y="1040240"/>
            <a:ext cx="2419373" cy="2709176"/>
            <a:chOff x="1314427" y="740436"/>
            <a:chExt cx="2419373" cy="2709176"/>
          </a:xfrm>
        </p:grpSpPr>
        <p:pic>
          <p:nvPicPr>
            <p:cNvPr id="14" name="Grafik 13">
              <a:extLst>
                <a:ext uri="{FF2B5EF4-FFF2-40B4-BE49-F238E27FC236}">
                  <a16:creationId xmlns:a16="http://schemas.microsoft.com/office/drawing/2014/main" id="{BCB06DF7-FE68-DA45-805F-8DF84E6542D6}"/>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15" name="Oval 14">
              <a:extLst>
                <a:ext uri="{FF2B5EF4-FFF2-40B4-BE49-F238E27FC236}">
                  <a16:creationId xmlns:a16="http://schemas.microsoft.com/office/drawing/2014/main" id="{D857451D-BAD5-F44D-BE26-A4912DEF0645}"/>
                </a:ext>
              </a:extLst>
            </p:cNvPr>
            <p:cNvSpPr/>
            <p:nvPr/>
          </p:nvSpPr>
          <p:spPr>
            <a:xfrm>
              <a:off x="1441427"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Oval 15">
              <a:extLst>
                <a:ext uri="{FF2B5EF4-FFF2-40B4-BE49-F238E27FC236}">
                  <a16:creationId xmlns:a16="http://schemas.microsoft.com/office/drawing/2014/main" id="{B77A5B1F-4DC3-EF4D-BF69-5981AD582209}"/>
                </a:ext>
              </a:extLst>
            </p:cNvPr>
            <p:cNvSpPr/>
            <p:nvPr/>
          </p:nvSpPr>
          <p:spPr>
            <a:xfrm>
              <a:off x="1917700" y="2095024"/>
              <a:ext cx="349273" cy="349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Oval 16">
              <a:extLst>
                <a:ext uri="{FF2B5EF4-FFF2-40B4-BE49-F238E27FC236}">
                  <a16:creationId xmlns:a16="http://schemas.microsoft.com/office/drawing/2014/main" id="{B7C3346D-909F-6448-9048-905F5F700C24}"/>
                </a:ext>
              </a:extLst>
            </p:cNvPr>
            <p:cNvSpPr/>
            <p:nvPr/>
          </p:nvSpPr>
          <p:spPr>
            <a:xfrm>
              <a:off x="273361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Oval 17">
              <a:extLst>
                <a:ext uri="{FF2B5EF4-FFF2-40B4-BE49-F238E27FC236}">
                  <a16:creationId xmlns:a16="http://schemas.microsoft.com/office/drawing/2014/main" id="{10284FB7-2003-6243-BA6B-D25BF0458D0F}"/>
                </a:ext>
              </a:extLst>
            </p:cNvPr>
            <p:cNvSpPr/>
            <p:nvPr/>
          </p:nvSpPr>
          <p:spPr>
            <a:xfrm>
              <a:off x="320989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19" name="Gruppieren 18">
            <a:extLst>
              <a:ext uri="{FF2B5EF4-FFF2-40B4-BE49-F238E27FC236}">
                <a16:creationId xmlns:a16="http://schemas.microsoft.com/office/drawing/2014/main" id="{C87C622F-353D-4246-945D-762ADDABE36B}"/>
              </a:ext>
            </a:extLst>
          </p:cNvPr>
          <p:cNvGrpSpPr/>
          <p:nvPr/>
        </p:nvGrpSpPr>
        <p:grpSpPr>
          <a:xfrm>
            <a:off x="6408083" y="1040240"/>
            <a:ext cx="2419373" cy="2709176"/>
            <a:chOff x="1314427" y="740436"/>
            <a:chExt cx="2419373" cy="2709176"/>
          </a:xfrm>
        </p:grpSpPr>
        <p:pic>
          <p:nvPicPr>
            <p:cNvPr id="20" name="Grafik 19">
              <a:extLst>
                <a:ext uri="{FF2B5EF4-FFF2-40B4-BE49-F238E27FC236}">
                  <a16:creationId xmlns:a16="http://schemas.microsoft.com/office/drawing/2014/main" id="{3DE60481-45B3-F74F-95DB-33C0D7E615F5}"/>
                </a:ext>
              </a:extLst>
            </p:cNvPr>
            <p:cNvPicPr>
              <a:picLocks noChangeAspect="1"/>
            </p:cNvPicPr>
            <p:nvPr/>
          </p:nvPicPr>
          <p:blipFill rotWithShape="1">
            <a:blip r:embed="rId2"/>
            <a:srcRect l="82981" t="68094" r="5570"/>
            <a:stretch/>
          </p:blipFill>
          <p:spPr>
            <a:xfrm>
              <a:off x="1314427" y="740436"/>
              <a:ext cx="2419373" cy="2709176"/>
            </a:xfrm>
            <a:prstGeom prst="rect">
              <a:avLst/>
            </a:prstGeom>
          </p:spPr>
        </p:pic>
        <p:sp>
          <p:nvSpPr>
            <p:cNvPr id="21" name="Oval 20">
              <a:extLst>
                <a:ext uri="{FF2B5EF4-FFF2-40B4-BE49-F238E27FC236}">
                  <a16:creationId xmlns:a16="http://schemas.microsoft.com/office/drawing/2014/main" id="{6D321968-1D57-0A48-A29E-D006991AAAC4}"/>
                </a:ext>
              </a:extLst>
            </p:cNvPr>
            <p:cNvSpPr/>
            <p:nvPr/>
          </p:nvSpPr>
          <p:spPr>
            <a:xfrm>
              <a:off x="144142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Oval 24">
              <a:extLst>
                <a:ext uri="{FF2B5EF4-FFF2-40B4-BE49-F238E27FC236}">
                  <a16:creationId xmlns:a16="http://schemas.microsoft.com/office/drawing/2014/main" id="{6652EA83-A251-D848-9046-6BADB03D445D}"/>
                </a:ext>
              </a:extLst>
            </p:cNvPr>
            <p:cNvSpPr/>
            <p:nvPr/>
          </p:nvSpPr>
          <p:spPr>
            <a:xfrm>
              <a:off x="191770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Oval 25">
              <a:extLst>
                <a:ext uri="{FF2B5EF4-FFF2-40B4-BE49-F238E27FC236}">
                  <a16:creationId xmlns:a16="http://schemas.microsoft.com/office/drawing/2014/main" id="{A9115BA0-D98C-8F46-A704-6269E1847A5B}"/>
                </a:ext>
              </a:extLst>
            </p:cNvPr>
            <p:cNvSpPr/>
            <p:nvPr/>
          </p:nvSpPr>
          <p:spPr>
            <a:xfrm>
              <a:off x="2733617"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C5B952CB-EAA1-D041-9B24-55AB6AC9A513}"/>
                </a:ext>
              </a:extLst>
            </p:cNvPr>
            <p:cNvSpPr/>
            <p:nvPr/>
          </p:nvSpPr>
          <p:spPr>
            <a:xfrm>
              <a:off x="3209890" y="2095024"/>
              <a:ext cx="349273" cy="34927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a:extLst>
              <a:ext uri="{FF2B5EF4-FFF2-40B4-BE49-F238E27FC236}">
                <a16:creationId xmlns:a16="http://schemas.microsoft.com/office/drawing/2014/main" id="{48009D4B-D47F-104F-9D89-CCCAA8D77A4E}"/>
              </a:ext>
            </a:extLst>
          </p:cNvPr>
          <p:cNvSpPr/>
          <p:nvPr/>
        </p:nvSpPr>
        <p:spPr>
          <a:xfrm>
            <a:off x="504960"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a:extLst>
              <a:ext uri="{FF2B5EF4-FFF2-40B4-BE49-F238E27FC236}">
                <a16:creationId xmlns:a16="http://schemas.microsoft.com/office/drawing/2014/main" id="{0210F370-302C-2246-90EA-4C75DBB91BA3}"/>
              </a:ext>
            </a:extLst>
          </p:cNvPr>
          <p:cNvSpPr/>
          <p:nvPr/>
        </p:nvSpPr>
        <p:spPr>
          <a:xfrm>
            <a:off x="3327850"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a:extLst>
              <a:ext uri="{FF2B5EF4-FFF2-40B4-BE49-F238E27FC236}">
                <a16:creationId xmlns:a16="http://schemas.microsoft.com/office/drawing/2014/main" id="{B69FFD0D-E093-2547-B2A2-243DE7B63D47}"/>
              </a:ext>
            </a:extLst>
          </p:cNvPr>
          <p:cNvSpPr/>
          <p:nvPr/>
        </p:nvSpPr>
        <p:spPr>
          <a:xfrm>
            <a:off x="6314231" y="1100200"/>
            <a:ext cx="2419373" cy="23887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 name="Gruppieren 2">
            <a:extLst>
              <a:ext uri="{FF2B5EF4-FFF2-40B4-BE49-F238E27FC236}">
                <a16:creationId xmlns:a16="http://schemas.microsoft.com/office/drawing/2014/main" id="{BAC6C8B9-E4A9-7A46-AAAA-1FD6BABAAF33}"/>
              </a:ext>
            </a:extLst>
          </p:cNvPr>
          <p:cNvGrpSpPr/>
          <p:nvPr/>
        </p:nvGrpSpPr>
        <p:grpSpPr>
          <a:xfrm>
            <a:off x="504960" y="3749416"/>
            <a:ext cx="8416348" cy="1845064"/>
            <a:chOff x="504960" y="3749416"/>
            <a:chExt cx="8416348" cy="1845064"/>
          </a:xfrm>
        </p:grpSpPr>
        <p:sp>
          <p:nvSpPr>
            <p:cNvPr id="2" name="Textfeld 1">
              <a:extLst>
                <a:ext uri="{FF2B5EF4-FFF2-40B4-BE49-F238E27FC236}">
                  <a16:creationId xmlns:a16="http://schemas.microsoft.com/office/drawing/2014/main" id="{2FA361E7-D277-864B-B9DE-9E144A05A704}"/>
                </a:ext>
              </a:extLst>
            </p:cNvPr>
            <p:cNvSpPr txBox="1"/>
            <p:nvPr/>
          </p:nvSpPr>
          <p:spPr>
            <a:xfrm>
              <a:off x="504960" y="3749416"/>
              <a:ext cx="2419373" cy="1785104"/>
            </a:xfrm>
            <a:prstGeom prst="rect">
              <a:avLst/>
            </a:prstGeom>
            <a:noFill/>
          </p:spPr>
          <p:txBody>
            <a:bodyPr wrap="square" rtlCol="0">
              <a:spAutoFit/>
            </a:bodyPr>
            <a:lstStyle/>
            <a:p>
              <a:r>
                <a:rPr lang="de-DE" sz="2200" b="1" dirty="0"/>
                <a:t>Genotyp: XX</a:t>
              </a:r>
            </a:p>
            <a:p>
              <a:r>
                <a:rPr lang="de-DE" sz="2200" b="1" dirty="0"/>
                <a:t>(homozygot)</a:t>
              </a:r>
            </a:p>
            <a:p>
              <a:endParaRPr lang="de-DE" sz="2200" b="1" dirty="0"/>
            </a:p>
            <a:p>
              <a:r>
                <a:rPr lang="de-DE" sz="2200" b="1" dirty="0"/>
                <a:t>Phänotyp: gesund</a:t>
              </a:r>
            </a:p>
            <a:p>
              <a:endParaRPr lang="de-DE" sz="2200" b="1" dirty="0"/>
            </a:p>
          </p:txBody>
        </p:sp>
        <p:sp>
          <p:nvSpPr>
            <p:cNvPr id="31" name="Textfeld 30">
              <a:extLst>
                <a:ext uri="{FF2B5EF4-FFF2-40B4-BE49-F238E27FC236}">
                  <a16:creationId xmlns:a16="http://schemas.microsoft.com/office/drawing/2014/main" id="{9453850F-B027-F848-BB7F-AEFD94919EA6}"/>
                </a:ext>
              </a:extLst>
            </p:cNvPr>
            <p:cNvSpPr txBox="1"/>
            <p:nvPr/>
          </p:nvSpPr>
          <p:spPr>
            <a:xfrm>
              <a:off x="3327849" y="3809376"/>
              <a:ext cx="2419373" cy="1785104"/>
            </a:xfrm>
            <a:prstGeom prst="rect">
              <a:avLst/>
            </a:prstGeom>
            <a:noFill/>
          </p:spPr>
          <p:txBody>
            <a:bodyPr wrap="square" rtlCol="0">
              <a:spAutoFit/>
            </a:bodyPr>
            <a:lstStyle/>
            <a:p>
              <a:r>
                <a:rPr lang="de-DE" sz="2200" b="1" dirty="0"/>
                <a:t>Genotyp: XX*</a:t>
              </a:r>
            </a:p>
            <a:p>
              <a:r>
                <a:rPr lang="de-DE" sz="2200" b="1" dirty="0"/>
                <a:t>(heterozygot)</a:t>
              </a:r>
            </a:p>
            <a:p>
              <a:endParaRPr lang="de-DE" sz="2200" b="1" dirty="0"/>
            </a:p>
            <a:p>
              <a:r>
                <a:rPr lang="de-DE" sz="2200" b="1" dirty="0"/>
                <a:t>Phänotyp: gesund</a:t>
              </a:r>
            </a:p>
            <a:p>
              <a:endParaRPr lang="de-DE" sz="2200" b="1" dirty="0"/>
            </a:p>
          </p:txBody>
        </p:sp>
        <p:sp>
          <p:nvSpPr>
            <p:cNvPr id="32" name="Textfeld 31">
              <a:extLst>
                <a:ext uri="{FF2B5EF4-FFF2-40B4-BE49-F238E27FC236}">
                  <a16:creationId xmlns:a16="http://schemas.microsoft.com/office/drawing/2014/main" id="{52417F60-3B98-1D4E-96C7-C382360D8EF3}"/>
                </a:ext>
              </a:extLst>
            </p:cNvPr>
            <p:cNvSpPr txBox="1"/>
            <p:nvPr/>
          </p:nvSpPr>
          <p:spPr>
            <a:xfrm>
              <a:off x="6408082" y="3749416"/>
              <a:ext cx="2513226" cy="1785104"/>
            </a:xfrm>
            <a:prstGeom prst="rect">
              <a:avLst/>
            </a:prstGeom>
            <a:noFill/>
          </p:spPr>
          <p:txBody>
            <a:bodyPr wrap="square" rtlCol="0">
              <a:spAutoFit/>
            </a:bodyPr>
            <a:lstStyle/>
            <a:p>
              <a:r>
                <a:rPr lang="de-DE" sz="2200" b="1" dirty="0"/>
                <a:t>Genotyp: X*X*</a:t>
              </a:r>
            </a:p>
            <a:p>
              <a:r>
                <a:rPr lang="de-DE" sz="2200" b="1" dirty="0"/>
                <a:t>(homozygot)</a:t>
              </a:r>
            </a:p>
            <a:p>
              <a:endParaRPr lang="de-DE" sz="2200" b="1" dirty="0"/>
            </a:p>
            <a:p>
              <a:r>
                <a:rPr lang="de-DE" sz="2200" b="1" dirty="0"/>
                <a:t>Phänotyp: erkrankt</a:t>
              </a:r>
            </a:p>
            <a:p>
              <a:endParaRPr lang="de-DE" sz="2200" b="1" dirty="0"/>
            </a:p>
          </p:txBody>
        </p:sp>
      </p:grpSp>
      <p:sp>
        <p:nvSpPr>
          <p:cNvPr id="33" name="Abgerundete rechteckige Legende 32">
            <a:extLst>
              <a:ext uri="{FF2B5EF4-FFF2-40B4-BE49-F238E27FC236}">
                <a16:creationId xmlns:a16="http://schemas.microsoft.com/office/drawing/2014/main" id="{477BFEFF-D8FE-BA49-9DB7-AEE06418B23D}"/>
              </a:ext>
            </a:extLst>
          </p:cNvPr>
          <p:cNvSpPr/>
          <p:nvPr/>
        </p:nvSpPr>
        <p:spPr>
          <a:xfrm>
            <a:off x="477932" y="5914896"/>
            <a:ext cx="7463894" cy="814420"/>
          </a:xfrm>
          <a:prstGeom prst="wedgeRoundRectCallout">
            <a:avLst>
              <a:gd name="adj1" fmla="val 17362"/>
              <a:gd name="adj2" fmla="val -13605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Statt AA, Aa, </a:t>
            </a:r>
            <a:r>
              <a:rPr lang="de-DE" dirty="0" err="1"/>
              <a:t>aa</a:t>
            </a:r>
            <a:r>
              <a:rPr lang="de-DE" dirty="0"/>
              <a:t> gibt man hier XX, XX* oder X*X* an. Dabei steht X für ein „normales“ Allel und X* für ein „defektes“ Allel. Da Letzteres rezessiv ist, ergibt sich der gesunde Phänotyp für XX und XX* </a:t>
            </a:r>
          </a:p>
        </p:txBody>
      </p:sp>
      <p:sp>
        <p:nvSpPr>
          <p:cNvPr id="34" name="Textfeld 33">
            <a:extLst>
              <a:ext uri="{FF2B5EF4-FFF2-40B4-BE49-F238E27FC236}">
                <a16:creationId xmlns:a16="http://schemas.microsoft.com/office/drawing/2014/main" id="{96D35A13-73F7-D049-B20F-268376BE87DE}"/>
              </a:ext>
            </a:extLst>
          </p:cNvPr>
          <p:cNvSpPr txBox="1"/>
          <p:nvPr/>
        </p:nvSpPr>
        <p:spPr>
          <a:xfrm rot="20227735">
            <a:off x="221559" y="1498196"/>
            <a:ext cx="5164754" cy="830997"/>
          </a:xfrm>
          <a:prstGeom prst="rect">
            <a:avLst/>
          </a:prstGeom>
          <a:solidFill>
            <a:schemeClr val="bg1">
              <a:lumMod val="50000"/>
            </a:schemeClr>
          </a:solidFill>
        </p:spPr>
        <p:txBody>
          <a:bodyPr wrap="square" rtlCol="0">
            <a:spAutoFit/>
          </a:bodyPr>
          <a:lstStyle/>
          <a:p>
            <a:pPr algn="ctr"/>
            <a:r>
              <a:rPr lang="de-DE" sz="2400" b="1" dirty="0">
                <a:solidFill>
                  <a:schemeClr val="bg1"/>
                </a:solidFill>
              </a:rPr>
              <a:t>Alles klar? Dann kannst du loslegen mit dem </a:t>
            </a:r>
            <a:r>
              <a:rPr lang="de-DE" sz="2400" b="1" dirty="0" err="1">
                <a:solidFill>
                  <a:schemeClr val="bg1"/>
                </a:solidFill>
              </a:rPr>
              <a:t>moodle</a:t>
            </a:r>
            <a:r>
              <a:rPr lang="de-DE" sz="2400" b="1" dirty="0">
                <a:solidFill>
                  <a:schemeClr val="bg1"/>
                </a:solidFill>
              </a:rPr>
              <a:t>- Kurs für diese Woche</a:t>
            </a:r>
          </a:p>
        </p:txBody>
      </p:sp>
    </p:spTree>
    <p:extLst>
      <p:ext uri="{BB962C8B-B14F-4D97-AF65-F5344CB8AC3E}">
        <p14:creationId xmlns:p14="http://schemas.microsoft.com/office/powerpoint/2010/main" val="41488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a:extLst>
              <a:ext uri="{FF2B5EF4-FFF2-40B4-BE49-F238E27FC236}">
                <a16:creationId xmlns:a16="http://schemas.microsoft.com/office/drawing/2014/main" id="{2364D3FB-AA5B-CF49-AA21-FC9F49055D40}"/>
              </a:ext>
            </a:extLst>
          </p:cNvPr>
          <p:cNvSpPr txBox="1"/>
          <p:nvPr/>
        </p:nvSpPr>
        <p:spPr>
          <a:xfrm>
            <a:off x="0" y="128684"/>
            <a:ext cx="9144000" cy="461665"/>
          </a:xfrm>
          <a:prstGeom prst="rect">
            <a:avLst/>
          </a:prstGeom>
          <a:solidFill>
            <a:srgbClr val="C00000"/>
          </a:solidFill>
        </p:spPr>
        <p:txBody>
          <a:bodyPr wrap="square" rtlCol="0">
            <a:spAutoFit/>
          </a:bodyPr>
          <a:lstStyle/>
          <a:p>
            <a:pPr algn="ctr"/>
            <a:r>
              <a:rPr lang="de-DE" sz="2400" b="1" dirty="0" err="1">
                <a:solidFill>
                  <a:schemeClr val="bg1"/>
                </a:solidFill>
              </a:rPr>
              <a:t>Moodle</a:t>
            </a:r>
            <a:r>
              <a:rPr lang="de-DE" sz="2400" b="1" dirty="0">
                <a:solidFill>
                  <a:schemeClr val="bg1"/>
                </a:solidFill>
              </a:rPr>
              <a:t>-Kurs für diese Woche</a:t>
            </a:r>
          </a:p>
        </p:txBody>
      </p:sp>
      <p:pic>
        <p:nvPicPr>
          <p:cNvPr id="4" name="Grafik 3" descr="Ein Bild, das Tisch enthält.&#10;&#10;Automatisch generierte Beschreibung">
            <a:extLst>
              <a:ext uri="{FF2B5EF4-FFF2-40B4-BE49-F238E27FC236}">
                <a16:creationId xmlns:a16="http://schemas.microsoft.com/office/drawing/2014/main" id="{CBE4FC74-1502-0E42-8E95-1EB32355F11C}"/>
              </a:ext>
            </a:extLst>
          </p:cNvPr>
          <p:cNvPicPr>
            <a:picLocks noChangeAspect="1"/>
          </p:cNvPicPr>
          <p:nvPr/>
        </p:nvPicPr>
        <p:blipFill>
          <a:blip r:embed="rId2"/>
          <a:stretch>
            <a:fillRect/>
          </a:stretch>
        </p:blipFill>
        <p:spPr>
          <a:xfrm>
            <a:off x="531340" y="730316"/>
            <a:ext cx="7654373" cy="5892906"/>
          </a:xfrm>
          <a:prstGeom prst="rect">
            <a:avLst/>
          </a:prstGeom>
        </p:spPr>
      </p:pic>
    </p:spTree>
    <p:extLst>
      <p:ext uri="{BB962C8B-B14F-4D97-AF65-F5344CB8AC3E}">
        <p14:creationId xmlns:p14="http://schemas.microsoft.com/office/powerpoint/2010/main" val="192152896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372</Words>
  <Application>Microsoft Macintosh PowerPoint</Application>
  <PresentationFormat>Bildschirmpräsentation (4:3)</PresentationFormat>
  <Paragraphs>39</Paragraphs>
  <Slides>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Sven Gemballa</cp:lastModifiedBy>
  <cp:revision>110</cp:revision>
  <dcterms:created xsi:type="dcterms:W3CDTF">2020-03-23T08:35:45Z</dcterms:created>
  <dcterms:modified xsi:type="dcterms:W3CDTF">2020-12-12T18:51:03Z</dcterms:modified>
</cp:coreProperties>
</file>