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</p:sldIdLst>
  <p:sldSz cx="6858000" cy="9906000" type="A4"/>
  <p:notesSz cx="6735763" cy="986948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2" userDrawn="1">
          <p15:clr>
            <a:srgbClr val="A4A3A4"/>
          </p15:clr>
        </p15:guide>
        <p15:guide id="2" pos="1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/>
    <p:restoredTop sz="94674"/>
  </p:normalViewPr>
  <p:slideViewPr>
    <p:cSldViewPr snapToGrid="0" showGuides="1">
      <p:cViewPr varScale="1">
        <p:scale>
          <a:sx n="82" d="100"/>
          <a:sy n="82" d="100"/>
        </p:scale>
        <p:origin x="3240" y="192"/>
      </p:cViewPr>
      <p:guideLst>
        <p:guide orient="horz" pos="6182"/>
        <p:guide pos="1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F6FF35-7888-F540-AD58-6024008066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EA793D-FFDF-354A-BC17-BEDE0AB083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8DD807-A27D-A642-B29E-767964AE1D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6E3E8-D734-1B4A-B186-E3445892F61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8858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55E96-87E8-E343-BBD9-C6E692589F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2337DE-3206-3C44-B06D-683E447FE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E44504-2AA2-8442-BF21-1CBB5A2B5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C39CE-29D8-6146-9381-00C8116AC25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3419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D85DDF-FB3F-5843-8197-2940A31CB9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7CA705-64B1-7444-A9B7-6C2D70754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B72FF7-C26A-2847-A3FB-D3E36B5D0C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4AB4-9377-8142-92C9-19EEB7A83DB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62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8F5E60-8ACE-CC48-9230-194F1F66FE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0AD19A-9230-2C49-A3F5-94BFFE11F0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176B14-D351-9B48-836F-65254ED71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5EAFB-E815-E149-839C-E427F0D9031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8660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F2D927-E44A-2B4E-80D5-AB59C4F182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5102D9-CD58-3C45-AE53-566B32BC81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CA7C32-6F47-E746-B0FC-EE783A8DD2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8FE70-18BD-5248-88A5-BBA0EABB6AE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6494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BFCD0C-3701-C74C-A69B-9D5C3415DD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6B9FF8-C2B9-6F45-835E-B239F9535D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0157E5-E114-B94D-9A12-37FD111DC3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09F52-569E-C346-ACCB-75FEDA9128E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0555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DAEF2F5-29D9-004D-8C1E-5E3501678D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3B8A840-13B7-284B-AC6A-99792E7E4E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05A1F16-3ECB-5C4D-B941-C816E1387C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E43EF-955B-B04D-AFA0-6DFB1A5CB9D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8844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67740D-F769-474B-810E-15A2B0AEA2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608596-C20D-DD44-9559-4FFA4301E7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15BE88C-A220-F146-8AA3-00135149B9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7B761-108E-5641-9CCE-0D5FD183829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0182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5789912-8B7A-7E45-AD66-C46CAAD534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39A6D0E-D28C-AF49-A73C-F5D961D4D1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61294C-84B5-5C45-93BB-8C1BADE774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BC293-EEDA-E84A-A0CB-29D4A89CD41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4066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DBA58E-58F6-5A47-B6CC-327CDFF213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7B0AF6-92B1-FE4B-973E-1CB37194A2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F15C55-0A2C-834C-A357-A5DD8E86D6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77489-C80A-DC4F-8959-7FFF0825E9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7097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6BBD02-6E54-FD46-8EB3-F1450BFF88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534B23-BCBB-D441-AC29-84DE0319D9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995479-E166-3B48-A898-556D77A288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46946-3BE8-7B4B-B10A-13A2093B63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308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F7DDE39-C553-AD45-AB18-FB134A10D7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AC9359-F15F-2140-B3EE-8DD9EDF331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707D566-5461-2344-9D49-32567E60A60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23C2F25-F20D-AA44-A6FA-AE779243DA1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5FF30FD-1F7A-E74E-8292-255607D28D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766D4D7-ECE1-A543-8CD8-3A2561367A3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reativecommons.org/licenses/by-sa/4.0/legalcode" TargetMode="External"/><Relationship Id="rId5" Type="http://schemas.openxmlformats.org/officeDocument/2006/relationships/hyperlink" Target="https://lehrerfortbildung-bw.de/u_matnatech/bio/gym/bp2016/fb8/4_info/1_sinne/2_auge1/2_gefahr/" TargetMode="Externa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reativecommons.org/licenses/by-sa/4.0/legalcode" TargetMode="External"/><Relationship Id="rId5" Type="http://schemas.openxmlformats.org/officeDocument/2006/relationships/hyperlink" Target="https://lehrerfortbildung-bw.de/u_matnatech/bio/gym/bp2016/fb8/4_info/1_sinne/2_auge1/2_gefahr/" TargetMode="Externa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2">
            <a:extLst>
              <a:ext uri="{FF2B5EF4-FFF2-40B4-BE49-F238E27FC236}">
                <a16:creationId xmlns:a16="http://schemas.microsoft.com/office/drawing/2014/main" id="{51E8189B-66EA-5745-A2E2-7C42E2E6C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501160"/>
            <a:ext cx="65071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dirty="0">
                <a:latin typeface="Calibri" panose="020F0502020204030204" pitchFamily="34" charset="0"/>
              </a:rPr>
              <a:t>Führe die unteren Versuche durch und protokolliere deine Beobachtungen.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dirty="0">
                <a:latin typeface="Calibri" panose="020F0502020204030204" pitchFamily="34" charset="0"/>
              </a:rPr>
              <a:t>Erkläre jeweils, wodurch unsere Augen vor welcher Gefahr geschützt werden. Ergänze ggf. deine Zeichnung des Auges.</a:t>
            </a:r>
          </a:p>
        </p:txBody>
      </p:sp>
      <p:sp>
        <p:nvSpPr>
          <p:cNvPr id="13314" name="Text Box 512">
            <a:extLst>
              <a:ext uri="{FF2B5EF4-FFF2-40B4-BE49-F238E27FC236}">
                <a16:creationId xmlns:a16="http://schemas.microsoft.com/office/drawing/2014/main" id="{0276A2FA-EFEC-8B49-8806-8D20C809A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85725"/>
            <a:ext cx="4968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6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Wie wird unser Auge geschützt?</a:t>
            </a:r>
          </a:p>
        </p:txBody>
      </p:sp>
      <p:sp>
        <p:nvSpPr>
          <p:cNvPr id="13315" name="Line 513">
            <a:extLst>
              <a:ext uri="{FF2B5EF4-FFF2-40B4-BE49-F238E27FC236}">
                <a16:creationId xmlns:a16="http://schemas.microsoft.com/office/drawing/2014/main" id="{D8D2CD0A-F6C3-0346-AF03-862CE57448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350" y="423863"/>
            <a:ext cx="6408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9" name="Tabelle 9">
            <a:extLst>
              <a:ext uri="{FF2B5EF4-FFF2-40B4-BE49-F238E27FC236}">
                <a16:creationId xmlns:a16="http://schemas.microsoft.com/office/drawing/2014/main" id="{AF8476E7-12D3-094C-A859-1D96BC499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352876"/>
              </p:ext>
            </p:extLst>
          </p:nvPr>
        </p:nvGraphicFramePr>
        <p:xfrm>
          <a:off x="260350" y="993455"/>
          <a:ext cx="6408736" cy="7097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088">
                  <a:extLst>
                    <a:ext uri="{9D8B030D-6E8A-4147-A177-3AD203B41FA5}">
                      <a16:colId xmlns:a16="http://schemas.microsoft.com/office/drawing/2014/main" val="3561198706"/>
                    </a:ext>
                  </a:extLst>
                </a:gridCol>
                <a:gridCol w="1578122">
                  <a:extLst>
                    <a:ext uri="{9D8B030D-6E8A-4147-A177-3AD203B41FA5}">
                      <a16:colId xmlns:a16="http://schemas.microsoft.com/office/drawing/2014/main" val="3720356737"/>
                    </a:ext>
                  </a:extLst>
                </a:gridCol>
                <a:gridCol w="1947594">
                  <a:extLst>
                    <a:ext uri="{9D8B030D-6E8A-4147-A177-3AD203B41FA5}">
                      <a16:colId xmlns:a16="http://schemas.microsoft.com/office/drawing/2014/main" val="3424469842"/>
                    </a:ext>
                  </a:extLst>
                </a:gridCol>
                <a:gridCol w="2272932">
                  <a:extLst>
                    <a:ext uri="{9D8B030D-6E8A-4147-A177-3AD203B41FA5}">
                      <a16:colId xmlns:a16="http://schemas.microsoft.com/office/drawing/2014/main" val="2371834788"/>
                    </a:ext>
                  </a:extLst>
                </a:gridCol>
              </a:tblGrid>
              <a:tr h="415437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Versuch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6088" indent="0">
                        <a:tabLst/>
                      </a:pPr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Struktur des Auges und Funktion (Schutz vor ...)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486860"/>
                  </a:ext>
                </a:extLst>
              </a:tr>
              <a:tr h="133647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Ⓟ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Glas mit Wasser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Ⓓ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Träufle einige Tropfen Wasser auf die Stirn der Versuchsperson und beobachte den Weg des Wassers.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47703"/>
                  </a:ext>
                </a:extLst>
              </a:tr>
              <a:tr h="133647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de-DE" sz="1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Ⓟ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Schutzbrille, Papierkügelchen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Ⓓ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Die Versuchsperson setzt eine Schutzbrille auf. Anschließend zielt der Versuchsleiter mit Papierkügelchen auf ihre Augen.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2171790"/>
                  </a:ext>
                </a:extLst>
              </a:tr>
              <a:tr h="133647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de-DE" sz="1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Ⓟ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Handspiegel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Ⓓ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Deckt beide Augen für eine Minute mit der Hand ab und blickt dann gegen ein helles Fenster oder eine Lichtquelle. Beobachtet eure Augen (Spiegel oder Partner).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3810997"/>
                  </a:ext>
                </a:extLst>
              </a:tr>
              <a:tr h="133647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de-DE" sz="1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Ⓟ Stoppuhr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Ⓓ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Zählt die Lidschläge der Versuchsperson innerhalb einer Minute.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870081"/>
                  </a:ext>
                </a:extLst>
              </a:tr>
              <a:tr h="133647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Ⓓ Ist dir schon einmal eine Wimper oder eine Fliege ins Auge geraten? Wenn ja, was konntest du beobachten?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3231994"/>
                  </a:ext>
                </a:extLst>
              </a:tr>
            </a:tbl>
          </a:graphicData>
        </a:graphic>
      </p:graphicFrame>
      <p:pic>
        <p:nvPicPr>
          <p:cNvPr id="85" name="Bild 5" descr="B.eps">
            <a:extLst>
              <a:ext uri="{FF2B5EF4-FFF2-40B4-BE49-F238E27FC236}">
                <a16:creationId xmlns:a16="http://schemas.microsoft.com/office/drawing/2014/main" id="{F6F2F33B-9419-2449-A2A0-890824C77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201" y="1028832"/>
            <a:ext cx="371298" cy="324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Bild 6" descr="A.eps">
            <a:extLst>
              <a:ext uri="{FF2B5EF4-FFF2-40B4-BE49-F238E27FC236}">
                <a16:creationId xmlns:a16="http://schemas.microsoft.com/office/drawing/2014/main" id="{A3B0FE95-F8AD-1B42-8E05-1A21CA923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049" y="1026511"/>
            <a:ext cx="371299" cy="32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" name="Bild 7" descr="PD.eps">
            <a:extLst>
              <a:ext uri="{FF2B5EF4-FFF2-40B4-BE49-F238E27FC236}">
                <a16:creationId xmlns:a16="http://schemas.microsoft.com/office/drawing/2014/main" id="{08BB8D9D-581C-B64F-B7A5-4D17D2AD3E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060" y="1023610"/>
            <a:ext cx="371299" cy="33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6E0681A1-051B-F843-BCF8-07824700EE39}"/>
              </a:ext>
            </a:extLst>
          </p:cNvPr>
          <p:cNvSpPr/>
          <p:nvPr/>
        </p:nvSpPr>
        <p:spPr>
          <a:xfrm>
            <a:off x="180482" y="8113073"/>
            <a:ext cx="6408736" cy="1220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de-DE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Vertiefung: </a:t>
            </a:r>
            <a:endParaRPr lang="de-DE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180340" algn="l"/>
              </a:tabLst>
            </a:pPr>
            <a:r>
              <a:rPr lang="de-DE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de-DE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Erkläre, weshalb man sich die Nase putzen muss, wenn man geweint hat.</a:t>
            </a:r>
          </a:p>
          <a:p>
            <a:pPr>
              <a:lnSpc>
                <a:spcPct val="115000"/>
              </a:lnSpc>
              <a:tabLst>
                <a:tab pos="180340" algn="l"/>
              </a:tabLst>
            </a:pPr>
            <a:endParaRPr lang="de-DE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180340" algn="l"/>
              </a:tabLst>
            </a:pPr>
            <a:endParaRPr lang="de-D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180340" algn="l"/>
              </a:tabLst>
            </a:pPr>
            <a:endParaRPr lang="de-DE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180340" algn="l"/>
              </a:tabLst>
            </a:pPr>
            <a:r>
              <a:rPr lang="de-DE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de-DE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Nenne weitere Gefahren für das Auge und beschreibe, wie du dein Auge schützen kannst.</a:t>
            </a:r>
          </a:p>
        </p:txBody>
      </p:sp>
      <p:sp>
        <p:nvSpPr>
          <p:cNvPr id="12" name="Text Box 22">
            <a:extLst>
              <a:ext uri="{FF2B5EF4-FFF2-40B4-BE49-F238E27FC236}">
                <a16:creationId xmlns:a16="http://schemas.microsoft.com/office/drawing/2014/main" id="{0F5A9DD2-9B3A-244E-A59B-F9A711548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0836" y="8073555"/>
            <a:ext cx="26682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600" dirty="0">
                <a:latin typeface="Calibri" panose="020F0502020204030204" pitchFamily="34" charset="0"/>
              </a:rPr>
              <a:t>verändert nach: </a:t>
            </a:r>
            <a:r>
              <a:rPr lang="de-DE" altLang="de-DE" sz="600" dirty="0">
                <a:latin typeface="Calibri" panose="020F0502020204030204" pitchFamily="34" charset="0"/>
                <a:hlinkClick r:id="rId5"/>
              </a:rPr>
              <a:t>ZPG Biologie 2016</a:t>
            </a:r>
            <a:r>
              <a:rPr lang="de-DE" altLang="de-DE" sz="600" dirty="0">
                <a:latin typeface="Calibri" panose="020F0502020204030204" pitchFamily="34" charset="0"/>
              </a:rPr>
              <a:t>, alle Abbildungen: Hunor Karsa, </a:t>
            </a:r>
            <a:r>
              <a:rPr lang="de-DE" altLang="de-DE" sz="600" dirty="0">
                <a:latin typeface="Calibri" panose="020F0502020204030204" pitchFamily="34" charset="0"/>
                <a:hlinkClick r:id="rId6"/>
              </a:rPr>
              <a:t>CC BY-SA 4.0</a:t>
            </a:r>
            <a:endParaRPr lang="de-DE" altLang="de-DE" sz="600" dirty="0">
              <a:latin typeface="Calibri" panose="020F0502020204030204" pitchFamily="34" charset="0"/>
            </a:endParaRP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6938E7C0-E67E-4E4F-B734-C41FC64AB2E7}"/>
              </a:ext>
            </a:extLst>
          </p:cNvPr>
          <p:cNvGrpSpPr/>
          <p:nvPr/>
        </p:nvGrpSpPr>
        <p:grpSpPr>
          <a:xfrm>
            <a:off x="275986" y="8776184"/>
            <a:ext cx="6393099" cy="236739"/>
            <a:chOff x="953112" y="9088437"/>
            <a:chExt cx="5506426" cy="236739"/>
          </a:xfrm>
        </p:grpSpPr>
        <p:sp>
          <p:nvSpPr>
            <p:cNvPr id="15" name="Line 32">
              <a:extLst>
                <a:ext uri="{FF2B5EF4-FFF2-40B4-BE49-F238E27FC236}">
                  <a16:creationId xmlns:a16="http://schemas.microsoft.com/office/drawing/2014/main" id="{FAA571B2-DC8D-E74F-BBCE-CB95F97542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3112" y="9088437"/>
              <a:ext cx="5506426" cy="813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Line 32">
              <a:extLst>
                <a:ext uri="{FF2B5EF4-FFF2-40B4-BE49-F238E27FC236}">
                  <a16:creationId xmlns:a16="http://schemas.microsoft.com/office/drawing/2014/main" id="{0C3125EF-EF52-1441-934B-01071660EC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3844" y="9317037"/>
              <a:ext cx="5505693" cy="813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C17CC0E9-CB88-E348-955F-48C8E4A8F28C}"/>
              </a:ext>
            </a:extLst>
          </p:cNvPr>
          <p:cNvGrpSpPr/>
          <p:nvPr/>
        </p:nvGrpSpPr>
        <p:grpSpPr>
          <a:xfrm>
            <a:off x="275986" y="9465014"/>
            <a:ext cx="6393099" cy="236739"/>
            <a:chOff x="953112" y="9088437"/>
            <a:chExt cx="5506426" cy="236739"/>
          </a:xfrm>
        </p:grpSpPr>
        <p:sp>
          <p:nvSpPr>
            <p:cNvPr id="19" name="Line 32">
              <a:extLst>
                <a:ext uri="{FF2B5EF4-FFF2-40B4-BE49-F238E27FC236}">
                  <a16:creationId xmlns:a16="http://schemas.microsoft.com/office/drawing/2014/main" id="{B7C9935A-2DC4-414D-9B36-D2A72D12F2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3112" y="9088437"/>
              <a:ext cx="5506426" cy="813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Line 32">
              <a:extLst>
                <a:ext uri="{FF2B5EF4-FFF2-40B4-BE49-F238E27FC236}">
                  <a16:creationId xmlns:a16="http://schemas.microsoft.com/office/drawing/2014/main" id="{3C96B357-0A85-B14A-BE1B-7FA9B3760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3844" y="9317037"/>
              <a:ext cx="5505693" cy="813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54301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2">
            <a:extLst>
              <a:ext uri="{FF2B5EF4-FFF2-40B4-BE49-F238E27FC236}">
                <a16:creationId xmlns:a16="http://schemas.microsoft.com/office/drawing/2014/main" id="{51E8189B-66EA-5745-A2E2-7C42E2E6C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501160"/>
            <a:ext cx="65071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dirty="0">
                <a:latin typeface="Calibri" panose="020F0502020204030204" pitchFamily="34" charset="0"/>
              </a:rPr>
              <a:t>Führe die unteren Versuche durch und protokolliere deine Beobachtungen.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dirty="0">
                <a:latin typeface="Calibri" panose="020F0502020204030204" pitchFamily="34" charset="0"/>
              </a:rPr>
              <a:t>Erkläre jeweils, wodurch unsere Augen vor welcher Gefahr geschützt werden. Ergänze ggf. deine Zeichnung des Auges.</a:t>
            </a:r>
          </a:p>
        </p:txBody>
      </p:sp>
      <p:sp>
        <p:nvSpPr>
          <p:cNvPr id="13314" name="Text Box 512">
            <a:extLst>
              <a:ext uri="{FF2B5EF4-FFF2-40B4-BE49-F238E27FC236}">
                <a16:creationId xmlns:a16="http://schemas.microsoft.com/office/drawing/2014/main" id="{0276A2FA-EFEC-8B49-8806-8D20C809A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85725"/>
            <a:ext cx="4968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6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Wie wird unser Auge </a:t>
            </a:r>
            <a:r>
              <a:rPr lang="de-DE" altLang="de-DE" sz="1600">
                <a:latin typeface="Calibri" panose="020F0502020204030204" pitchFamily="34" charset="0"/>
                <a:ea typeface="ＭＳ Ｐゴシック" panose="020B0600070205080204" pitchFamily="34" charset="-128"/>
              </a:rPr>
              <a:t>geschützt? </a:t>
            </a:r>
            <a:r>
              <a:rPr lang="de-DE" altLang="de-DE" sz="160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Lösungen</a:t>
            </a:r>
            <a:endParaRPr lang="de-DE" altLang="de-DE" sz="16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315" name="Line 513">
            <a:extLst>
              <a:ext uri="{FF2B5EF4-FFF2-40B4-BE49-F238E27FC236}">
                <a16:creationId xmlns:a16="http://schemas.microsoft.com/office/drawing/2014/main" id="{D8D2CD0A-F6C3-0346-AF03-862CE57448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350" y="423863"/>
            <a:ext cx="6408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9" name="Tabelle 9">
            <a:extLst>
              <a:ext uri="{FF2B5EF4-FFF2-40B4-BE49-F238E27FC236}">
                <a16:creationId xmlns:a16="http://schemas.microsoft.com/office/drawing/2014/main" id="{AF8476E7-12D3-094C-A859-1D96BC499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33774"/>
              </p:ext>
            </p:extLst>
          </p:nvPr>
        </p:nvGraphicFramePr>
        <p:xfrm>
          <a:off x="260350" y="993455"/>
          <a:ext cx="6408736" cy="7097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088">
                  <a:extLst>
                    <a:ext uri="{9D8B030D-6E8A-4147-A177-3AD203B41FA5}">
                      <a16:colId xmlns:a16="http://schemas.microsoft.com/office/drawing/2014/main" val="3561198706"/>
                    </a:ext>
                  </a:extLst>
                </a:gridCol>
                <a:gridCol w="1578122">
                  <a:extLst>
                    <a:ext uri="{9D8B030D-6E8A-4147-A177-3AD203B41FA5}">
                      <a16:colId xmlns:a16="http://schemas.microsoft.com/office/drawing/2014/main" val="3720356737"/>
                    </a:ext>
                  </a:extLst>
                </a:gridCol>
                <a:gridCol w="1947594">
                  <a:extLst>
                    <a:ext uri="{9D8B030D-6E8A-4147-A177-3AD203B41FA5}">
                      <a16:colId xmlns:a16="http://schemas.microsoft.com/office/drawing/2014/main" val="3424469842"/>
                    </a:ext>
                  </a:extLst>
                </a:gridCol>
                <a:gridCol w="2272932">
                  <a:extLst>
                    <a:ext uri="{9D8B030D-6E8A-4147-A177-3AD203B41FA5}">
                      <a16:colId xmlns:a16="http://schemas.microsoft.com/office/drawing/2014/main" val="2371834788"/>
                    </a:ext>
                  </a:extLst>
                </a:gridCol>
              </a:tblGrid>
              <a:tr h="415437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Versuch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6088" indent="0">
                        <a:tabLst/>
                      </a:pPr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Struktur des Auges und Funktion (Schutz vor ...)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486860"/>
                  </a:ext>
                </a:extLst>
              </a:tr>
              <a:tr h="133647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Ⓟ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Glas mit Wasser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Ⓓ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Träufle einige Tropfen Wasser auf die Stirn der Versuchsperson und beobachte den Weg des Wassers.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1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Das Wasser läuft die Brauen entlang und außen am Auge vorbei.</a:t>
                      </a:r>
                      <a:endParaRPr lang="de-DE" sz="110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1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Augenbraue:</a:t>
                      </a:r>
                      <a:endParaRPr lang="de-DE" sz="110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1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Schutz vor Schweiß</a:t>
                      </a:r>
                      <a:endParaRPr lang="de-DE" sz="110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47703"/>
                  </a:ext>
                </a:extLst>
              </a:tr>
              <a:tr h="133647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de-DE" sz="1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Ⓟ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Schutzbrille, Papierkügelchen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Ⓓ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Die Versuchsperson setzt eine Schutzbrille auf. Anschließend zielt der Versuchsleiter mit Papierkügelchen auf ihre Augen.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1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Das Auge schließt sich unwillkürlich, bevor das Kügelchen die Brille erreicht.</a:t>
                      </a:r>
                      <a:endParaRPr lang="de-DE" sz="110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1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Wimpern und Augenlider (Lidschlussreflex!):</a:t>
                      </a:r>
                      <a:endParaRPr lang="de-DE" sz="110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1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Schutz vor Staub und Fremdkörpern </a:t>
                      </a:r>
                      <a:endParaRPr lang="de-DE" sz="110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2171790"/>
                  </a:ext>
                </a:extLst>
              </a:tr>
              <a:tr h="133647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de-DE" sz="1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Ⓟ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Handspiegel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Ⓓ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Deckt beide Augen für eine Minute mit der Hand ab und blickt dann gegen ein helles Fenster oder eine Lichtquelle. Beobachtet eure Augen (Spiegel oder Partner).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1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 Pupillen sind zunächst geweitet und verengen sich bei hellem Licht sehr schnell.</a:t>
                      </a:r>
                      <a:endParaRPr lang="de-DE" sz="110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1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Pupille (Pupillenreflex!): Schutz vor Blendung</a:t>
                      </a:r>
                      <a:endParaRPr lang="de-DE" sz="110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3810997"/>
                  </a:ext>
                </a:extLst>
              </a:tr>
              <a:tr h="133647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de-DE" sz="1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Ⓟ Stoppuhr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Ⓓ </a:t>
                      </a: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Zählt die Lidschläge der Versuchsperson innerhalb einer Minute.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1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 Minute blinzelt man etwa 10- bis 15-mal.</a:t>
                      </a:r>
                      <a:endParaRPr lang="de-DE" sz="110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1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Augenlider: </a:t>
                      </a:r>
                      <a:br>
                        <a:rPr lang="de-DE" sz="11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de-DE" sz="11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Schutz vor Austrocknung Durch Lidschlag Erneuerung des Flüssigkeitsfilms auf dem Auge</a:t>
                      </a:r>
                      <a:endParaRPr lang="de-DE" sz="110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870081"/>
                  </a:ext>
                </a:extLst>
              </a:tr>
              <a:tr h="133647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Ⓓ Ist dir schon einmal eine Wimper oder eine Fliege ins Auge geraten? Wenn ja, was konntest du beobachten?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i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Das Auge </a:t>
                      </a:r>
                      <a:r>
                        <a:rPr lang="de-DE" sz="1000" i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tränt</a:t>
                      </a:r>
                      <a:r>
                        <a:rPr lang="de-DE" sz="1000" i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stark. </a:t>
                      </a:r>
                      <a:endParaRPr lang="de-DE" sz="100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Tränendrüsen</a:t>
                      </a:r>
                      <a:r>
                        <a:rPr lang="de-DE" sz="10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bzw. </a:t>
                      </a:r>
                      <a:r>
                        <a:rPr lang="de-DE" sz="100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Tränenflüssigkeit</a:t>
                      </a:r>
                      <a:r>
                        <a:rPr lang="de-DE" sz="10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br>
                        <a:rPr lang="de-DE" sz="10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de-DE" sz="10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Schutz vor Staub, </a:t>
                      </a:r>
                      <a:r>
                        <a:rPr lang="de-DE" sz="100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Fremdkörpern</a:t>
                      </a:r>
                      <a:r>
                        <a:rPr lang="de-DE" sz="10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(und Krankheitserregern) durch </a:t>
                      </a:r>
                      <a:r>
                        <a:rPr lang="de-DE" sz="100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Ausspülen</a:t>
                      </a:r>
                      <a:endParaRPr lang="de-DE" sz="100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3231994"/>
                  </a:ext>
                </a:extLst>
              </a:tr>
            </a:tbl>
          </a:graphicData>
        </a:graphic>
      </p:graphicFrame>
      <p:pic>
        <p:nvPicPr>
          <p:cNvPr id="85" name="Bild 5" descr="B.eps">
            <a:extLst>
              <a:ext uri="{FF2B5EF4-FFF2-40B4-BE49-F238E27FC236}">
                <a16:creationId xmlns:a16="http://schemas.microsoft.com/office/drawing/2014/main" id="{F6F2F33B-9419-2449-A2A0-890824C77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201" y="1028832"/>
            <a:ext cx="371298" cy="324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Bild 6" descr="A.eps">
            <a:extLst>
              <a:ext uri="{FF2B5EF4-FFF2-40B4-BE49-F238E27FC236}">
                <a16:creationId xmlns:a16="http://schemas.microsoft.com/office/drawing/2014/main" id="{A3B0FE95-F8AD-1B42-8E05-1A21CA923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049" y="1026511"/>
            <a:ext cx="371299" cy="32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" name="Bild 7" descr="PD.eps">
            <a:extLst>
              <a:ext uri="{FF2B5EF4-FFF2-40B4-BE49-F238E27FC236}">
                <a16:creationId xmlns:a16="http://schemas.microsoft.com/office/drawing/2014/main" id="{08BB8D9D-581C-B64F-B7A5-4D17D2AD3E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060" y="1023610"/>
            <a:ext cx="371299" cy="33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22">
            <a:extLst>
              <a:ext uri="{FF2B5EF4-FFF2-40B4-BE49-F238E27FC236}">
                <a16:creationId xmlns:a16="http://schemas.microsoft.com/office/drawing/2014/main" id="{0F5A9DD2-9B3A-244E-A59B-F9A711548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0836" y="8073555"/>
            <a:ext cx="26682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600" dirty="0">
                <a:latin typeface="Calibri" panose="020F0502020204030204" pitchFamily="34" charset="0"/>
              </a:rPr>
              <a:t>verändert nach: </a:t>
            </a:r>
            <a:r>
              <a:rPr lang="de-DE" altLang="de-DE" sz="600" dirty="0">
                <a:latin typeface="Calibri" panose="020F0502020204030204" pitchFamily="34" charset="0"/>
                <a:hlinkClick r:id="rId5"/>
              </a:rPr>
              <a:t>ZPG Biologie 2016</a:t>
            </a:r>
            <a:r>
              <a:rPr lang="de-DE" altLang="de-DE" sz="600" dirty="0">
                <a:latin typeface="Calibri" panose="020F0502020204030204" pitchFamily="34" charset="0"/>
              </a:rPr>
              <a:t>, alle Abbildungen: Hunor Karsa, </a:t>
            </a:r>
            <a:r>
              <a:rPr lang="de-DE" altLang="de-DE" sz="600" dirty="0">
                <a:latin typeface="Calibri" panose="020F0502020204030204" pitchFamily="34" charset="0"/>
                <a:hlinkClick r:id="rId6"/>
              </a:rPr>
              <a:t>CC BY-SA 4.0</a:t>
            </a:r>
            <a:endParaRPr lang="de-DE" altLang="de-DE" sz="600" dirty="0">
              <a:latin typeface="Calibri" panose="020F0502020204030204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53E6D361-23B4-5548-A3CF-8D48D0C4B62E}"/>
              </a:ext>
            </a:extLst>
          </p:cNvPr>
          <p:cNvSpPr/>
          <p:nvPr/>
        </p:nvSpPr>
        <p:spPr>
          <a:xfrm>
            <a:off x="188914" y="8096868"/>
            <a:ext cx="6408736" cy="1043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de-DE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Vertiefung: </a:t>
            </a:r>
            <a:endParaRPr lang="de-DE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180340" algn="l"/>
              </a:tabLst>
            </a:pPr>
            <a:r>
              <a:rPr lang="de-DE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de-DE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Erkläre, weshalb man sich die Nase putzen muss, wenn man geweint hat.</a:t>
            </a:r>
          </a:p>
          <a:p>
            <a:pPr>
              <a:lnSpc>
                <a:spcPct val="115000"/>
              </a:lnSpc>
              <a:tabLst>
                <a:tab pos="180340" algn="l"/>
              </a:tabLst>
            </a:pPr>
            <a:r>
              <a:rPr lang="de-DE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Tränenflüssigkeit fließt über den Tränenkanal ab, dieser mündet in die Nase.</a:t>
            </a:r>
          </a:p>
          <a:p>
            <a:pPr>
              <a:lnSpc>
                <a:spcPct val="115000"/>
              </a:lnSpc>
              <a:tabLst>
                <a:tab pos="180340" algn="l"/>
              </a:tabLst>
            </a:pPr>
            <a:endParaRPr lang="de-DE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180340" algn="l"/>
              </a:tabLst>
            </a:pPr>
            <a:r>
              <a:rPr lang="de-DE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de-DE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Nenne weitere Gefahren für das Auge und beschreibe, wie du dein Auge schützen kannst.</a:t>
            </a:r>
          </a:p>
        </p:txBody>
      </p:sp>
      <p:graphicFrame>
        <p:nvGraphicFramePr>
          <p:cNvPr id="22" name="Tabelle 21">
            <a:extLst>
              <a:ext uri="{FF2B5EF4-FFF2-40B4-BE49-F238E27FC236}">
                <a16:creationId xmlns:a16="http://schemas.microsoft.com/office/drawing/2014/main" id="{AE36BA4D-50DE-A44E-9ECD-7C678FEAE5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849761"/>
              </p:ext>
            </p:extLst>
          </p:nvPr>
        </p:nvGraphicFramePr>
        <p:xfrm>
          <a:off x="766306" y="9113240"/>
          <a:ext cx="4347526" cy="6096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975926">
                  <a:extLst>
                    <a:ext uri="{9D8B030D-6E8A-4147-A177-3AD203B41FA5}">
                      <a16:colId xmlns:a16="http://schemas.microsoft.com/office/drawing/2014/main" val="59228585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756326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sz="10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Gefahr</a:t>
                      </a:r>
                      <a:endParaRPr lang="de-DE" sz="1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Schutzmaßnahme</a:t>
                      </a:r>
                      <a:endParaRPr lang="de-DE" sz="1000" b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7927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0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UV-Strahlung, Blendung</a:t>
                      </a:r>
                      <a:endParaRPr lang="de-DE" sz="1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Sonnenbrille, Skibrille</a:t>
                      </a:r>
                      <a:endParaRPr lang="de-DE" sz="1000" b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6516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0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Chlor</a:t>
                      </a:r>
                      <a:endParaRPr lang="de-DE" sz="1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Schwimmbrille</a:t>
                      </a:r>
                      <a:endParaRPr lang="de-DE" sz="1000" b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8386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0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Chemische und andere Gefahrenstoffe, Fremdkörper</a:t>
                      </a:r>
                      <a:endParaRPr lang="de-DE" sz="1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Schutzbrille</a:t>
                      </a:r>
                      <a:endParaRPr lang="de-DE" sz="1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6695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9604054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</Words>
  <Application>Microsoft Macintosh PowerPoint</Application>
  <PresentationFormat>A4-Papier (210 x 297 mm)</PresentationFormat>
  <Paragraphs>71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Standarddesign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Huni</dc:creator>
  <cp:lastModifiedBy>Hunor Karsa</cp:lastModifiedBy>
  <cp:revision>219</cp:revision>
  <cp:lastPrinted>2020-10-31T06:33:33Z</cp:lastPrinted>
  <dcterms:created xsi:type="dcterms:W3CDTF">2011-12-04T16:11:07Z</dcterms:created>
  <dcterms:modified xsi:type="dcterms:W3CDTF">2020-12-20T10:38:06Z</dcterms:modified>
</cp:coreProperties>
</file>