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77" r:id="rId3"/>
    <p:sldId id="278" r:id="rId4"/>
  </p:sldIdLst>
  <p:sldSz cx="15263813" cy="10799763"/>
  <p:notesSz cx="6735763" cy="98694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87375" indent="-130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76338" indent="-2619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765300" indent="-393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354263" indent="-5254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7">
          <p15:clr>
            <a:srgbClr val="A4A3A4"/>
          </p15:clr>
        </p15:guide>
        <p15:guide id="2" pos="9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7871"/>
  </p:normalViewPr>
  <p:slideViewPr>
    <p:cSldViewPr snapToGrid="0" showGuides="1">
      <p:cViewPr varScale="1">
        <p:scale>
          <a:sx n="140" d="100"/>
          <a:sy n="140" d="100"/>
        </p:scale>
        <p:origin x="2808" y="224"/>
      </p:cViewPr>
      <p:guideLst>
        <p:guide orient="horz" pos="1887"/>
        <p:guide pos="94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4786" y="3354159"/>
            <a:ext cx="12974241" cy="231571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89572" y="6119869"/>
            <a:ext cx="10684669" cy="276051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BD2263-95BC-DF4D-9064-B09877E9BD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823C9E-2A36-8946-8754-6077D8767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5B0B24-199D-E942-8257-EBB629339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92B30-5A9B-8A48-A25B-DEE17C077F9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63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424F3F-6250-F145-B13B-488997C06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AAE882-42F0-C545-98D5-D827DA707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2ADFCF-0461-E94E-9EE7-9F6E94CA9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7CB9B-AA3B-C84F-A3D7-BC87ADE65A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040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1066265" y="432686"/>
            <a:ext cx="3434359" cy="921441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3193" y="432686"/>
            <a:ext cx="9963876" cy="921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2B0E50-11D4-174D-B007-29C2062BFE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B7AD08-8935-944F-BBFF-ADD0385A8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114358-FA13-2243-BF2F-E4FC49CE9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6205A-2AC9-CD42-8254-369C2C679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042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796FF3-3B3F-0745-A15E-13B15256C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51B126-E131-6549-BF47-3D005BDDC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7E8E7-6654-B843-B228-B276375C7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3009-5835-A64D-A221-D583EC6788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994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4853" y="6940236"/>
            <a:ext cx="12974241" cy="214437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04853" y="4577785"/>
            <a:ext cx="12974241" cy="236244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65F0EE-0E47-7749-BDF7-9C5242606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0B63F3-4F97-B143-BF46-3DDB420D6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A2581-E9A2-E841-8392-414672179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879BB-8092-FB4D-AF47-49147C7145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8966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3191" y="2519947"/>
            <a:ext cx="6699118" cy="7127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801505" y="2519947"/>
            <a:ext cx="6699118" cy="7127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6474A-55AD-014F-BBD5-6826D2BC4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F0AA56-EBF6-7E45-AE33-F8D320501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CB6F8-66DB-C041-B721-8FA2D8C06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5AD6-18BE-9847-82ED-35882C8E27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880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3191" y="2417833"/>
            <a:ext cx="6745052" cy="10072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63191" y="3425118"/>
            <a:ext cx="6745052" cy="62219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755573" y="2417833"/>
            <a:ext cx="6745049" cy="10072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755573" y="3425118"/>
            <a:ext cx="6745049" cy="62219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4CE8D7-EAB3-4141-BE5D-05863D68F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82E87A-1F0F-9246-9732-559849AEC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897847-E080-9044-80A5-84F619854B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BCD4D-C0A6-D446-A7B6-53294494D70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803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614B0A-4288-5E46-B8C3-888338B083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158411-A4A4-5844-944A-796373968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984151-27EB-C24A-B9A1-3DB3CC966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B5EC9-7757-D142-85BB-771E2E534F2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253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E53541C-59C3-2E40-A0ED-158FE0DA5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090682-1F37-A647-863F-891BC61FF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05CAE6-BB42-5941-A2E2-36D0064B5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BED37-0496-BE4D-BD15-C1FCBB8C5AE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386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193" y="429222"/>
            <a:ext cx="5020806" cy="18311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67728" y="429225"/>
            <a:ext cx="8532896" cy="9217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3193" y="2260338"/>
            <a:ext cx="5020806" cy="73867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4BACF-BB95-224C-A57E-E336EC212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F5DCB-9671-5046-8F73-902F39986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789D7-DEC1-4848-B775-C5900E7BC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2A0E8-C040-2545-A7FC-D06E537ADB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784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2697" y="7559837"/>
            <a:ext cx="9158288" cy="89305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92697" y="965748"/>
            <a:ext cx="9158288" cy="64798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992697" y="8452894"/>
            <a:ext cx="9158288" cy="12668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A7A76-C29E-A446-BA9A-0E4AD2C72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3A699-0C65-CC4B-9F32-F561CC733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86ACD-2C92-4843-851D-4EF723EF2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D41F-C002-8647-8C53-A9660CC1AB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672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147B97-9C1F-5D40-A2E2-434843764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3588" y="433388"/>
            <a:ext cx="1373663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CC291F-A122-A941-B6E0-BA3CC607B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88" y="2519363"/>
            <a:ext cx="13736637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0C4ECD-4877-B349-BEC9-72C0EECCD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3588" y="9834563"/>
            <a:ext cx="35623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CEE34D-A23B-C947-B333-74538A9760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14938" y="9834563"/>
            <a:ext cx="4833937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D3C8E3-2163-064C-81B6-F1680B758F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37875" y="9834563"/>
            <a:ext cx="35623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5B2A5D2-9FE4-7F4C-815D-B794F3AC689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jpeg"/><Relationship Id="rId5" Type="http://schemas.openxmlformats.org/officeDocument/2006/relationships/image" Target="../media/image7.png"/><Relationship Id="rId10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uppieren 12">
            <a:extLst>
              <a:ext uri="{FF2B5EF4-FFF2-40B4-BE49-F238E27FC236}">
                <a16:creationId xmlns:a16="http://schemas.microsoft.com/office/drawing/2014/main" id="{579BE994-EBF0-1841-A0FE-F71795941210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6802438"/>
            <a:ext cx="1558925" cy="1339850"/>
            <a:chOff x="1915666" y="6910388"/>
            <a:chExt cx="1559372" cy="1339850"/>
          </a:xfrm>
        </p:grpSpPr>
        <p:pic>
          <p:nvPicPr>
            <p:cNvPr id="22652" name="Grafik 24">
              <a:extLst>
                <a:ext uri="{FF2B5EF4-FFF2-40B4-BE49-F238E27FC236}">
                  <a16:creationId xmlns:a16="http://schemas.microsoft.com/office/drawing/2014/main" id="{57B8D8FB-58C4-874E-9814-80C48391D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363" y="6910388"/>
              <a:ext cx="1336675" cy="9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3" name="Text Box 214">
              <a:extLst>
                <a:ext uri="{FF2B5EF4-FFF2-40B4-BE49-F238E27FC236}">
                  <a16:creationId xmlns:a16="http://schemas.microsoft.com/office/drawing/2014/main" id="{86C5C1CD-068F-B649-8372-842F4F585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5666" y="7820026"/>
              <a:ext cx="147637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B-Zellen vermehren sich</a:t>
              </a:r>
            </a:p>
          </p:txBody>
        </p:sp>
      </p:grpSp>
      <p:grpSp>
        <p:nvGrpSpPr>
          <p:cNvPr id="22530" name="Gruppieren 8">
            <a:extLst>
              <a:ext uri="{FF2B5EF4-FFF2-40B4-BE49-F238E27FC236}">
                <a16:creationId xmlns:a16="http://schemas.microsoft.com/office/drawing/2014/main" id="{14C0C023-A6E4-F944-ADAC-91EA3033DD48}"/>
              </a:ext>
            </a:extLst>
          </p:cNvPr>
          <p:cNvGrpSpPr>
            <a:grpSpLocks/>
          </p:cNvGrpSpPr>
          <p:nvPr/>
        </p:nvGrpSpPr>
        <p:grpSpPr bwMode="auto">
          <a:xfrm>
            <a:off x="4830763" y="5997575"/>
            <a:ext cx="1487487" cy="1301750"/>
            <a:chOff x="7092157" y="5200651"/>
            <a:chExt cx="1487604" cy="1301614"/>
          </a:xfrm>
        </p:grpSpPr>
        <p:pic>
          <p:nvPicPr>
            <p:cNvPr id="22650" name="Grafik 14">
              <a:extLst>
                <a:ext uri="{FF2B5EF4-FFF2-40B4-BE49-F238E27FC236}">
                  <a16:creationId xmlns:a16="http://schemas.microsoft.com/office/drawing/2014/main" id="{8BF08437-435A-124A-BC4D-8D713A176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4661" y="5200651"/>
              <a:ext cx="1435100" cy="925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1" name="Text Box 214">
              <a:extLst>
                <a:ext uri="{FF2B5EF4-FFF2-40B4-BE49-F238E27FC236}">
                  <a16:creationId xmlns:a16="http://schemas.microsoft.com/office/drawing/2014/main" id="{39A3EBA5-D39B-1340-AC0B-33A6A278B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157" y="6072053"/>
              <a:ext cx="1446212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T-Helferzelle sendet Botenstoffe aus</a:t>
              </a:r>
            </a:p>
          </p:txBody>
        </p:sp>
      </p:grpSp>
      <p:grpSp>
        <p:nvGrpSpPr>
          <p:cNvPr id="22531" name="Gruppieren 6">
            <a:extLst>
              <a:ext uri="{FF2B5EF4-FFF2-40B4-BE49-F238E27FC236}">
                <a16:creationId xmlns:a16="http://schemas.microsoft.com/office/drawing/2014/main" id="{17BF0F07-E89E-7347-AD9C-4E90D9741D52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2597150"/>
            <a:ext cx="1584325" cy="1212850"/>
            <a:chOff x="6925469" y="2218532"/>
            <a:chExt cx="1585912" cy="1214089"/>
          </a:xfrm>
        </p:grpSpPr>
        <p:pic>
          <p:nvPicPr>
            <p:cNvPr id="22648" name="Grafik 10">
              <a:extLst>
                <a:ext uri="{FF2B5EF4-FFF2-40B4-BE49-F238E27FC236}">
                  <a16:creationId xmlns:a16="http://schemas.microsoft.com/office/drawing/2014/main" id="{43E5547D-9DB2-F94C-9633-0467B90E6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5469" y="2218532"/>
              <a:ext cx="1414463" cy="11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9" name="Text Box 214">
              <a:extLst>
                <a:ext uri="{FF2B5EF4-FFF2-40B4-BE49-F238E27FC236}">
                  <a16:creationId xmlns:a16="http://schemas.microsoft.com/office/drawing/2014/main" id="{758CAD85-4320-964A-ABEA-1768AA833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5006" y="3170684"/>
              <a:ext cx="14763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passende T-Helferzelle</a:t>
              </a:r>
            </a:p>
          </p:txBody>
        </p:sp>
      </p:grpSp>
      <p:grpSp>
        <p:nvGrpSpPr>
          <p:cNvPr id="22532" name="Gruppieren 4">
            <a:extLst>
              <a:ext uri="{FF2B5EF4-FFF2-40B4-BE49-F238E27FC236}">
                <a16:creationId xmlns:a16="http://schemas.microsoft.com/office/drawing/2014/main" id="{3496DB50-B699-064C-9F10-369994460D01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1843088"/>
            <a:ext cx="1397000" cy="1495425"/>
            <a:chOff x="9112250" y="1541463"/>
            <a:chExt cx="1397000" cy="1496099"/>
          </a:xfrm>
        </p:grpSpPr>
        <p:pic>
          <p:nvPicPr>
            <p:cNvPr id="22646" name="Grafik 6">
              <a:extLst>
                <a:ext uri="{FF2B5EF4-FFF2-40B4-BE49-F238E27FC236}">
                  <a16:creationId xmlns:a16="http://schemas.microsoft.com/office/drawing/2014/main" id="{DD117F23-EFAD-B249-B95E-1FDED353E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250" y="1541463"/>
              <a:ext cx="1397000" cy="106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7" name="Text Box 214">
              <a:extLst>
                <a:ext uri="{FF2B5EF4-FFF2-40B4-BE49-F238E27FC236}">
                  <a16:creationId xmlns:a16="http://schemas.microsoft.com/office/drawing/2014/main" id="{089D0442-6BF3-CD49-8538-E09FF0B07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1300" y="2606675"/>
              <a:ext cx="122872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CA9701"/>
                  </a:solidFill>
                  <a:latin typeface="Calibri" panose="020F0502020204030204" pitchFamily="34" charset="0"/>
                </a:rPr>
                <a:t>Fresszelle erkennt und verdaut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Virus</a:t>
              </a:r>
            </a:p>
          </p:txBody>
        </p:sp>
      </p:grpSp>
      <p:pic>
        <p:nvPicPr>
          <p:cNvPr id="22533" name="Grafik 2">
            <a:extLst>
              <a:ext uri="{FF2B5EF4-FFF2-40B4-BE49-F238E27FC236}">
                <a16:creationId xmlns:a16="http://schemas.microsoft.com/office/drawing/2014/main" id="{97741AF9-01F4-4648-8348-AE9297E14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4516438"/>
            <a:ext cx="15398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uppieren 15">
            <a:extLst>
              <a:ext uri="{FF2B5EF4-FFF2-40B4-BE49-F238E27FC236}">
                <a16:creationId xmlns:a16="http://schemas.microsoft.com/office/drawing/2014/main" id="{FDA6FBAC-36AA-B548-97E9-0EEF8C525C98}"/>
              </a:ext>
            </a:extLst>
          </p:cNvPr>
          <p:cNvGrpSpPr>
            <a:grpSpLocks/>
          </p:cNvGrpSpPr>
          <p:nvPr/>
        </p:nvGrpSpPr>
        <p:grpSpPr bwMode="auto">
          <a:xfrm>
            <a:off x="4591050" y="9109075"/>
            <a:ext cx="1501775" cy="1409700"/>
            <a:chOff x="7319963" y="9126538"/>
            <a:chExt cx="1502568" cy="1409700"/>
          </a:xfrm>
        </p:grpSpPr>
        <p:pic>
          <p:nvPicPr>
            <p:cNvPr id="22644" name="Grafik 4">
              <a:extLst>
                <a:ext uri="{FF2B5EF4-FFF2-40B4-BE49-F238E27FC236}">
                  <a16:creationId xmlns:a16="http://schemas.microsoft.com/office/drawing/2014/main" id="{B559B35E-3E91-5D45-932A-5275E9F4A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081" y="9126538"/>
              <a:ext cx="14414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5" name="Text Box 214">
              <a:extLst>
                <a:ext uri="{FF2B5EF4-FFF2-40B4-BE49-F238E27FC236}">
                  <a16:creationId xmlns:a16="http://schemas.microsoft.com/office/drawing/2014/main" id="{D7611ADE-2016-494B-B648-3AD28C84F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9963" y="10104438"/>
              <a:ext cx="14763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latin typeface="Calibri" panose="020F0502020204030204" pitchFamily="34" charset="0"/>
                </a:rPr>
                <a:t>Antikörper verklumpen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Viren</a:t>
              </a:r>
            </a:p>
          </p:txBody>
        </p:sp>
      </p:grpSp>
      <p:cxnSp>
        <p:nvCxnSpPr>
          <p:cNvPr id="142" name="Gerade Verbindung mit Pfeil 141">
            <a:extLst>
              <a:ext uri="{FF2B5EF4-FFF2-40B4-BE49-F238E27FC236}">
                <a16:creationId xmlns:a16="http://schemas.microsoft.com/office/drawing/2014/main" id="{D127ABAB-8A44-4842-AD99-0CA0E9EA1164}"/>
              </a:ext>
            </a:extLst>
          </p:cNvPr>
          <p:cNvCxnSpPr>
            <a:cxnSpLocks/>
            <a:endCxn id="22638" idx="0"/>
          </p:cNvCxnSpPr>
          <p:nvPr/>
        </p:nvCxnSpPr>
        <p:spPr>
          <a:xfrm flipH="1">
            <a:off x="3829050" y="3298825"/>
            <a:ext cx="11113" cy="261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mit Pfeil 142">
            <a:extLst>
              <a:ext uri="{FF2B5EF4-FFF2-40B4-BE49-F238E27FC236}">
                <a16:creationId xmlns:a16="http://schemas.microsoft.com/office/drawing/2014/main" id="{DB5F91C5-EFD3-A84C-8FBF-F79600F81D88}"/>
              </a:ext>
            </a:extLst>
          </p:cNvPr>
          <p:cNvCxnSpPr>
            <a:cxnSpLocks/>
          </p:cNvCxnSpPr>
          <p:nvPr/>
        </p:nvCxnSpPr>
        <p:spPr>
          <a:xfrm>
            <a:off x="4943475" y="5640388"/>
            <a:ext cx="325438" cy="433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mit Pfeil 144">
            <a:extLst>
              <a:ext uri="{FF2B5EF4-FFF2-40B4-BE49-F238E27FC236}">
                <a16:creationId xmlns:a16="http://schemas.microsoft.com/office/drawing/2014/main" id="{705C4781-294B-034F-8A13-269063474454}"/>
              </a:ext>
            </a:extLst>
          </p:cNvPr>
          <p:cNvCxnSpPr>
            <a:cxnSpLocks/>
            <a:stCxn id="22650" idx="1"/>
          </p:cNvCxnSpPr>
          <p:nvPr/>
        </p:nvCxnSpPr>
        <p:spPr>
          <a:xfrm flipH="1" flipV="1">
            <a:off x="4221163" y="6332538"/>
            <a:ext cx="661987" cy="128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03166C20-2E6D-A645-BC22-282C202D0A5E}"/>
              </a:ext>
            </a:extLst>
          </p:cNvPr>
          <p:cNvCxnSpPr>
            <a:cxnSpLocks/>
          </p:cNvCxnSpPr>
          <p:nvPr/>
        </p:nvCxnSpPr>
        <p:spPr>
          <a:xfrm>
            <a:off x="1411288" y="6396038"/>
            <a:ext cx="0" cy="409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>
            <a:extLst>
              <a:ext uri="{FF2B5EF4-FFF2-40B4-BE49-F238E27FC236}">
                <a16:creationId xmlns:a16="http://schemas.microsoft.com/office/drawing/2014/main" id="{1FC35A94-8CB6-A249-9973-F9F0CBEDC1AA}"/>
              </a:ext>
            </a:extLst>
          </p:cNvPr>
          <p:cNvCxnSpPr>
            <a:cxnSpLocks/>
          </p:cNvCxnSpPr>
          <p:nvPr/>
        </p:nvCxnSpPr>
        <p:spPr>
          <a:xfrm>
            <a:off x="1785938" y="7727950"/>
            <a:ext cx="723900" cy="4032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147">
            <a:extLst>
              <a:ext uri="{FF2B5EF4-FFF2-40B4-BE49-F238E27FC236}">
                <a16:creationId xmlns:a16="http://schemas.microsoft.com/office/drawing/2014/main" id="{E66F5901-3638-0945-B782-85F236D1B1FD}"/>
              </a:ext>
            </a:extLst>
          </p:cNvPr>
          <p:cNvCxnSpPr>
            <a:cxnSpLocks/>
          </p:cNvCxnSpPr>
          <p:nvPr/>
        </p:nvCxnSpPr>
        <p:spPr>
          <a:xfrm>
            <a:off x="1343025" y="8170863"/>
            <a:ext cx="31750" cy="9318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mit Pfeil 148">
            <a:extLst>
              <a:ext uri="{FF2B5EF4-FFF2-40B4-BE49-F238E27FC236}">
                <a16:creationId xmlns:a16="http://schemas.microsoft.com/office/drawing/2014/main" id="{456D35C1-46C1-E94B-B4D3-EC79847EB2EB}"/>
              </a:ext>
            </a:extLst>
          </p:cNvPr>
          <p:cNvCxnSpPr>
            <a:cxnSpLocks/>
          </p:cNvCxnSpPr>
          <p:nvPr/>
        </p:nvCxnSpPr>
        <p:spPr>
          <a:xfrm>
            <a:off x="2060575" y="9742488"/>
            <a:ext cx="55403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>
            <a:extLst>
              <a:ext uri="{FF2B5EF4-FFF2-40B4-BE49-F238E27FC236}">
                <a16:creationId xmlns:a16="http://schemas.microsoft.com/office/drawing/2014/main" id="{027981FC-5D72-F04E-99AE-9224BAB50E5B}"/>
              </a:ext>
            </a:extLst>
          </p:cNvPr>
          <p:cNvCxnSpPr>
            <a:cxnSpLocks/>
          </p:cNvCxnSpPr>
          <p:nvPr/>
        </p:nvCxnSpPr>
        <p:spPr>
          <a:xfrm>
            <a:off x="4090988" y="9742488"/>
            <a:ext cx="60642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543" name="Gruppieren 2">
            <a:extLst>
              <a:ext uri="{FF2B5EF4-FFF2-40B4-BE49-F238E27FC236}">
                <a16:creationId xmlns:a16="http://schemas.microsoft.com/office/drawing/2014/main" id="{40AD7418-A6E3-114B-965E-EFF7CDA019DC}"/>
              </a:ext>
            </a:extLst>
          </p:cNvPr>
          <p:cNvGrpSpPr>
            <a:grpSpLocks/>
          </p:cNvGrpSpPr>
          <p:nvPr/>
        </p:nvGrpSpPr>
        <p:grpSpPr bwMode="auto">
          <a:xfrm>
            <a:off x="3473450" y="257175"/>
            <a:ext cx="1389063" cy="1238250"/>
            <a:chOff x="3196731" y="504032"/>
            <a:chExt cx="1389063" cy="1237456"/>
          </a:xfrm>
        </p:grpSpPr>
        <p:pic>
          <p:nvPicPr>
            <p:cNvPr id="22642" name="Grafik 4">
              <a:extLst>
                <a:ext uri="{FF2B5EF4-FFF2-40B4-BE49-F238E27FC236}">
                  <a16:creationId xmlns:a16="http://schemas.microsoft.com/office/drawing/2014/main" id="{2C24BF8E-A2CA-D542-9C35-3E75C1FDE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731" y="504032"/>
              <a:ext cx="1389063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3" name="Text Box 214">
              <a:extLst>
                <a:ext uri="{FF2B5EF4-FFF2-40B4-BE49-F238E27FC236}">
                  <a16:creationId xmlns:a16="http://schemas.microsoft.com/office/drawing/2014/main" id="{BD57853E-1755-124D-A8F8-ECB32EC827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7250" y="1310601"/>
              <a:ext cx="10287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Virus ist in den  Körper gelangt</a:t>
              </a:r>
            </a:p>
          </p:txBody>
        </p:sp>
      </p:grpSp>
      <p:grpSp>
        <p:nvGrpSpPr>
          <p:cNvPr id="22544" name="Gruppieren 4">
            <a:extLst>
              <a:ext uri="{FF2B5EF4-FFF2-40B4-BE49-F238E27FC236}">
                <a16:creationId xmlns:a16="http://schemas.microsoft.com/office/drawing/2014/main" id="{51F799DE-9AD0-6B4D-A84B-B71843F29704}"/>
              </a:ext>
            </a:extLst>
          </p:cNvPr>
          <p:cNvGrpSpPr>
            <a:grpSpLocks/>
          </p:cNvGrpSpPr>
          <p:nvPr/>
        </p:nvGrpSpPr>
        <p:grpSpPr bwMode="auto">
          <a:xfrm>
            <a:off x="1220788" y="2484438"/>
            <a:ext cx="1641475" cy="1400175"/>
            <a:chOff x="2071688" y="3660775"/>
            <a:chExt cx="1641475" cy="1400175"/>
          </a:xfrm>
        </p:grpSpPr>
        <p:pic>
          <p:nvPicPr>
            <p:cNvPr id="22640" name="Grafik 20">
              <a:extLst>
                <a:ext uri="{FF2B5EF4-FFF2-40B4-BE49-F238E27FC236}">
                  <a16:creationId xmlns:a16="http://schemas.microsoft.com/office/drawing/2014/main" id="{DD3950DF-AFE8-2D47-8FDB-49D7D17C0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438" y="3660775"/>
              <a:ext cx="13779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41" name="Text Box 214">
              <a:extLst>
                <a:ext uri="{FF2B5EF4-FFF2-40B4-BE49-F238E27FC236}">
                  <a16:creationId xmlns:a16="http://schemas.microsoft.com/office/drawing/2014/main" id="{05F7E8DC-85BF-3944-A767-DD5AEEF67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1688" y="4460875"/>
              <a:ext cx="16414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B-Zelle erkennt und verdaut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Virus</a:t>
              </a: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 und präsentiert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Antigene</a:t>
              </a:r>
            </a:p>
          </p:txBody>
        </p:sp>
      </p:grpSp>
      <p:grpSp>
        <p:nvGrpSpPr>
          <p:cNvPr id="22545" name="Gruppieren 5">
            <a:extLst>
              <a:ext uri="{FF2B5EF4-FFF2-40B4-BE49-F238E27FC236}">
                <a16:creationId xmlns:a16="http://schemas.microsoft.com/office/drawing/2014/main" id="{5A6FF0C0-3436-5247-AF7E-EB4E33CE886B}"/>
              </a:ext>
            </a:extLst>
          </p:cNvPr>
          <p:cNvGrpSpPr>
            <a:grpSpLocks/>
          </p:cNvGrpSpPr>
          <p:nvPr/>
        </p:nvGrpSpPr>
        <p:grpSpPr bwMode="auto">
          <a:xfrm>
            <a:off x="3033713" y="3560763"/>
            <a:ext cx="1538287" cy="1290637"/>
            <a:chOff x="4894128" y="2632868"/>
            <a:chExt cx="1538422" cy="1289400"/>
          </a:xfrm>
        </p:grpSpPr>
        <p:pic>
          <p:nvPicPr>
            <p:cNvPr id="22638" name="Grafik 8">
              <a:extLst>
                <a:ext uri="{FF2B5EF4-FFF2-40B4-BE49-F238E27FC236}">
                  <a16:creationId xmlns:a16="http://schemas.microsoft.com/office/drawing/2014/main" id="{A57BB8F5-B15F-5249-A4BB-3289A5F91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2632868"/>
              <a:ext cx="1485900" cy="9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9" name="Text Box 214">
              <a:extLst>
                <a:ext uri="{FF2B5EF4-FFF2-40B4-BE49-F238E27FC236}">
                  <a16:creationId xmlns:a16="http://schemas.microsoft.com/office/drawing/2014/main" id="{17D1D8EF-8AB6-3B45-B03E-E3FBF6700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4128" y="3492056"/>
              <a:ext cx="14573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CA9701"/>
                  </a:solidFill>
                  <a:latin typeface="Calibri" panose="020F0502020204030204" pitchFamily="34" charset="0"/>
                </a:rPr>
                <a:t>Fresszelle präsentiert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Antigene</a:t>
              </a:r>
            </a:p>
          </p:txBody>
        </p:sp>
      </p:grpSp>
      <p:sp>
        <p:nvSpPr>
          <p:cNvPr id="22546" name="Text Box 214">
            <a:extLst>
              <a:ext uri="{FF2B5EF4-FFF2-40B4-BE49-F238E27FC236}">
                <a16:creationId xmlns:a16="http://schemas.microsoft.com/office/drawing/2014/main" id="{725F34B6-278B-C245-80A9-E595371CD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4887913"/>
            <a:ext cx="1739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008219"/>
                </a:solidFill>
                <a:latin typeface="Calibri" panose="020F0502020204030204" pitchFamily="34" charset="0"/>
              </a:rPr>
              <a:t>passende T-Helferzelle und T-Killerzelle docken an </a:t>
            </a:r>
            <a:r>
              <a:rPr lang="de-DE" altLang="de-DE" sz="1100">
                <a:solidFill>
                  <a:srgbClr val="CA9701"/>
                </a:solidFill>
                <a:latin typeface="Calibri" panose="020F0502020204030204" pitchFamily="34" charset="0"/>
              </a:rPr>
              <a:t>präsentiertes</a:t>
            </a:r>
            <a:r>
              <a:rPr lang="de-DE" altLang="de-DE" sz="1100">
                <a:solidFill>
                  <a:srgbClr val="008219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100">
                <a:solidFill>
                  <a:srgbClr val="0018FF"/>
                </a:solidFill>
                <a:latin typeface="Calibri" panose="020F0502020204030204" pitchFamily="34" charset="0"/>
              </a:rPr>
              <a:t>Antigen</a:t>
            </a:r>
            <a:r>
              <a:rPr lang="de-DE" altLang="de-DE" sz="1100">
                <a:solidFill>
                  <a:srgbClr val="008219"/>
                </a:solidFill>
                <a:latin typeface="Calibri" panose="020F0502020204030204" pitchFamily="34" charset="0"/>
              </a:rPr>
              <a:t> an</a:t>
            </a:r>
          </a:p>
        </p:txBody>
      </p:sp>
      <p:grpSp>
        <p:nvGrpSpPr>
          <p:cNvPr id="22547" name="Gruppieren 9">
            <a:extLst>
              <a:ext uri="{FF2B5EF4-FFF2-40B4-BE49-F238E27FC236}">
                <a16:creationId xmlns:a16="http://schemas.microsoft.com/office/drawing/2014/main" id="{38522823-6A67-F446-8240-EFFD28572EAF}"/>
              </a:ext>
            </a:extLst>
          </p:cNvPr>
          <p:cNvGrpSpPr>
            <a:grpSpLocks/>
          </p:cNvGrpSpPr>
          <p:nvPr/>
        </p:nvGrpSpPr>
        <p:grpSpPr bwMode="auto">
          <a:xfrm>
            <a:off x="2708275" y="5848350"/>
            <a:ext cx="1550988" cy="1497013"/>
            <a:chOff x="4521200" y="5061241"/>
            <a:chExt cx="1550988" cy="1496722"/>
          </a:xfrm>
        </p:grpSpPr>
        <p:pic>
          <p:nvPicPr>
            <p:cNvPr id="22636" name="Grafik 18">
              <a:extLst>
                <a:ext uri="{FF2B5EF4-FFF2-40B4-BE49-F238E27FC236}">
                  <a16:creationId xmlns:a16="http://schemas.microsoft.com/office/drawing/2014/main" id="{CBD931C4-D045-2F45-9FA2-99626FD99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443" y="5061241"/>
              <a:ext cx="1476375" cy="106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7" name="Text Box 214">
              <a:extLst>
                <a:ext uri="{FF2B5EF4-FFF2-40B4-BE49-F238E27FC236}">
                  <a16:creationId xmlns:a16="http://schemas.microsoft.com/office/drawing/2014/main" id="{0396D873-2E84-254E-B12F-1861B1F3A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1200" y="6126163"/>
              <a:ext cx="155098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passende T-Helferzellen vermehren sich</a:t>
              </a:r>
            </a:p>
          </p:txBody>
        </p:sp>
      </p:grpSp>
      <p:grpSp>
        <p:nvGrpSpPr>
          <p:cNvPr id="22548" name="Gruppieren 10">
            <a:extLst>
              <a:ext uri="{FF2B5EF4-FFF2-40B4-BE49-F238E27FC236}">
                <a16:creationId xmlns:a16="http://schemas.microsoft.com/office/drawing/2014/main" id="{1BE5574D-4FD6-4247-9220-68A20DBBCD38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4868863"/>
            <a:ext cx="1612900" cy="1457325"/>
            <a:chOff x="2081212" y="5430994"/>
            <a:chExt cx="1612899" cy="1457045"/>
          </a:xfrm>
        </p:grpSpPr>
        <p:pic>
          <p:nvPicPr>
            <p:cNvPr id="22634" name="Grafik 22">
              <a:extLst>
                <a:ext uri="{FF2B5EF4-FFF2-40B4-BE49-F238E27FC236}">
                  <a16:creationId xmlns:a16="http://schemas.microsoft.com/office/drawing/2014/main" id="{83391036-9340-0346-842F-985636643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887" y="5430994"/>
              <a:ext cx="1416050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5" name="Text Box 214">
              <a:extLst>
                <a:ext uri="{FF2B5EF4-FFF2-40B4-BE49-F238E27FC236}">
                  <a16:creationId xmlns:a16="http://schemas.microsoft.com/office/drawing/2014/main" id="{974DC0FD-2E0D-B44F-A2CB-2AFFAC8C8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212" y="6287875"/>
              <a:ext cx="161289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T-Helferzelle</a:t>
              </a: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dockt an </a:t>
              </a: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präsentiertes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</a:t>
              </a: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 an und aktiviert B-Zelle</a:t>
              </a:r>
            </a:p>
          </p:txBody>
        </p:sp>
      </p:grpSp>
      <p:grpSp>
        <p:nvGrpSpPr>
          <p:cNvPr id="22549" name="Gruppieren 11">
            <a:extLst>
              <a:ext uri="{FF2B5EF4-FFF2-40B4-BE49-F238E27FC236}">
                <a16:creationId xmlns:a16="http://schemas.microsoft.com/office/drawing/2014/main" id="{6EFE3A5A-A7FB-5046-AFAB-56365D9EE543}"/>
              </a:ext>
            </a:extLst>
          </p:cNvPr>
          <p:cNvGrpSpPr>
            <a:grpSpLocks/>
          </p:cNvGrpSpPr>
          <p:nvPr/>
        </p:nvGrpSpPr>
        <p:grpSpPr bwMode="auto">
          <a:xfrm>
            <a:off x="2333625" y="7577138"/>
            <a:ext cx="1474788" cy="1419225"/>
            <a:chOff x="4148003" y="6886575"/>
            <a:chExt cx="1474787" cy="1420017"/>
          </a:xfrm>
        </p:grpSpPr>
        <p:pic>
          <p:nvPicPr>
            <p:cNvPr id="22632" name="Grafik 26">
              <a:extLst>
                <a:ext uri="{FF2B5EF4-FFF2-40B4-BE49-F238E27FC236}">
                  <a16:creationId xmlns:a16="http://schemas.microsoft.com/office/drawing/2014/main" id="{7D51F56C-433F-024B-8F06-FF287A9B1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363" y="6886575"/>
              <a:ext cx="1252537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3" name="Text Box 214">
              <a:extLst>
                <a:ext uri="{FF2B5EF4-FFF2-40B4-BE49-F238E27FC236}">
                  <a16:creationId xmlns:a16="http://schemas.microsoft.com/office/drawing/2014/main" id="{7900E13B-96A3-7F49-A30F-F6B0B7043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003" y="7876380"/>
              <a:ext cx="1474787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es bilden sich B-Gedächtniszellen</a:t>
              </a:r>
            </a:p>
          </p:txBody>
        </p:sp>
      </p:grpSp>
      <p:grpSp>
        <p:nvGrpSpPr>
          <p:cNvPr id="22550" name="Gruppieren 14">
            <a:extLst>
              <a:ext uri="{FF2B5EF4-FFF2-40B4-BE49-F238E27FC236}">
                <a16:creationId xmlns:a16="http://schemas.microsoft.com/office/drawing/2014/main" id="{81A9B1C1-4897-3343-A230-A74D126EB558}"/>
              </a:ext>
            </a:extLst>
          </p:cNvPr>
          <p:cNvGrpSpPr>
            <a:grpSpLocks/>
          </p:cNvGrpSpPr>
          <p:nvPr/>
        </p:nvGrpSpPr>
        <p:grpSpPr bwMode="auto">
          <a:xfrm>
            <a:off x="2659063" y="9112250"/>
            <a:ext cx="1498600" cy="1435100"/>
            <a:chOff x="9026525" y="7893050"/>
            <a:chExt cx="1498600" cy="1435100"/>
          </a:xfrm>
        </p:grpSpPr>
        <p:pic>
          <p:nvPicPr>
            <p:cNvPr id="22630" name="Grafik 6">
              <a:extLst>
                <a:ext uri="{FF2B5EF4-FFF2-40B4-BE49-F238E27FC236}">
                  <a16:creationId xmlns:a16="http://schemas.microsoft.com/office/drawing/2014/main" id="{8BAF7CC6-E300-C841-9C6F-1B146CA92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525" y="7893050"/>
              <a:ext cx="145415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31" name="Text Box 214">
              <a:extLst>
                <a:ext uri="{FF2B5EF4-FFF2-40B4-BE49-F238E27FC236}">
                  <a16:creationId xmlns:a16="http://schemas.microsoft.com/office/drawing/2014/main" id="{4273BE2E-03B1-D64D-9FD7-64C74920B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4463" y="8897938"/>
              <a:ext cx="1490662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B-Zellen produzieren </a:t>
              </a:r>
              <a:r>
                <a:rPr lang="de-DE" altLang="de-DE" sz="1100">
                  <a:latin typeface="Calibri" panose="020F0502020204030204" pitchFamily="34" charset="0"/>
                </a:rPr>
                <a:t>passende Antikörper</a:t>
              </a:r>
            </a:p>
          </p:txBody>
        </p:sp>
      </p:grpSp>
      <p:grpSp>
        <p:nvGrpSpPr>
          <p:cNvPr id="22551" name="Gruppieren 1">
            <a:extLst>
              <a:ext uri="{FF2B5EF4-FFF2-40B4-BE49-F238E27FC236}">
                <a16:creationId xmlns:a16="http://schemas.microsoft.com/office/drawing/2014/main" id="{6CBA2775-680E-3444-9B03-A9AA5CDD5C89}"/>
              </a:ext>
            </a:extLst>
          </p:cNvPr>
          <p:cNvGrpSpPr>
            <a:grpSpLocks/>
          </p:cNvGrpSpPr>
          <p:nvPr/>
        </p:nvGrpSpPr>
        <p:grpSpPr bwMode="auto">
          <a:xfrm>
            <a:off x="5099050" y="1447800"/>
            <a:ext cx="1476375" cy="1106488"/>
            <a:chOff x="6642894" y="153194"/>
            <a:chExt cx="1476375" cy="1107281"/>
          </a:xfrm>
        </p:grpSpPr>
        <p:pic>
          <p:nvPicPr>
            <p:cNvPr id="22628" name="Grafik 2">
              <a:extLst>
                <a:ext uri="{FF2B5EF4-FFF2-40B4-BE49-F238E27FC236}">
                  <a16:creationId xmlns:a16="http://schemas.microsoft.com/office/drawing/2014/main" id="{4547E53A-1CC2-BF47-91C4-16B1389A6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157" y="153194"/>
              <a:ext cx="1408112" cy="9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9" name="Text Box 214">
              <a:extLst>
                <a:ext uri="{FF2B5EF4-FFF2-40B4-BE49-F238E27FC236}">
                  <a16:creationId xmlns:a16="http://schemas.microsoft.com/office/drawing/2014/main" id="{4C37FAD1-ECE5-7C44-BD2C-F7C088550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2894" y="998538"/>
              <a:ext cx="14763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CA9701"/>
                  </a:solidFill>
                  <a:latin typeface="Calibri" panose="020F0502020204030204" pitchFamily="34" charset="0"/>
                </a:rPr>
                <a:t>Fresszelle</a:t>
              </a:r>
            </a:p>
          </p:txBody>
        </p:sp>
      </p:grpSp>
      <p:grpSp>
        <p:nvGrpSpPr>
          <p:cNvPr id="22552" name="Gruppieren 3">
            <a:extLst>
              <a:ext uri="{FF2B5EF4-FFF2-40B4-BE49-F238E27FC236}">
                <a16:creationId xmlns:a16="http://schemas.microsoft.com/office/drawing/2014/main" id="{F9835410-4A0E-734B-8272-1327AF986309}"/>
              </a:ext>
            </a:extLst>
          </p:cNvPr>
          <p:cNvGrpSpPr>
            <a:grpSpLocks/>
          </p:cNvGrpSpPr>
          <p:nvPr/>
        </p:nvGrpSpPr>
        <p:grpSpPr bwMode="auto">
          <a:xfrm>
            <a:off x="-26988" y="1031875"/>
            <a:ext cx="1482726" cy="1222375"/>
            <a:chOff x="1094368" y="928688"/>
            <a:chExt cx="1482725" cy="1222606"/>
          </a:xfrm>
        </p:grpSpPr>
        <p:pic>
          <p:nvPicPr>
            <p:cNvPr id="22626" name="Grafik 26">
              <a:extLst>
                <a:ext uri="{FF2B5EF4-FFF2-40B4-BE49-F238E27FC236}">
                  <a16:creationId xmlns:a16="http://schemas.microsoft.com/office/drawing/2014/main" id="{7E275924-7161-6A43-AF10-CB13396D0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287" y="928688"/>
              <a:ext cx="12525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Text Box 214">
              <a:extLst>
                <a:ext uri="{FF2B5EF4-FFF2-40B4-BE49-F238E27FC236}">
                  <a16:creationId xmlns:a16="http://schemas.microsoft.com/office/drawing/2014/main" id="{61C7BF78-719F-0544-9A28-8F0453F74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368" y="1890944"/>
              <a:ext cx="1482725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B-Zelle</a:t>
              </a:r>
            </a:p>
          </p:txBody>
        </p:sp>
      </p:grpSp>
      <p:grpSp>
        <p:nvGrpSpPr>
          <p:cNvPr id="22553" name="Gruppieren 7">
            <a:extLst>
              <a:ext uri="{FF2B5EF4-FFF2-40B4-BE49-F238E27FC236}">
                <a16:creationId xmlns:a16="http://schemas.microsoft.com/office/drawing/2014/main" id="{7DC9E01E-D29F-6F44-83DA-0D0703538C7F}"/>
              </a:ext>
            </a:extLst>
          </p:cNvPr>
          <p:cNvGrpSpPr>
            <a:grpSpLocks/>
          </p:cNvGrpSpPr>
          <p:nvPr/>
        </p:nvGrpSpPr>
        <p:grpSpPr bwMode="auto">
          <a:xfrm>
            <a:off x="4746625" y="7497763"/>
            <a:ext cx="1501775" cy="1301750"/>
            <a:chOff x="5856287" y="6502401"/>
            <a:chExt cx="1502569" cy="1301478"/>
          </a:xfrm>
        </p:grpSpPr>
        <p:pic>
          <p:nvPicPr>
            <p:cNvPr id="22624" name="Grafik 16">
              <a:extLst>
                <a:ext uri="{FF2B5EF4-FFF2-40B4-BE49-F238E27FC236}">
                  <a16:creationId xmlns:a16="http://schemas.microsoft.com/office/drawing/2014/main" id="{430B489A-8B66-F944-8309-C0EA35F61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287" y="6502401"/>
              <a:ext cx="143827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Text Box 214">
              <a:extLst>
                <a:ext uri="{FF2B5EF4-FFF2-40B4-BE49-F238E27FC236}">
                  <a16:creationId xmlns:a16="http://schemas.microsoft.com/office/drawing/2014/main" id="{5AA2A1D0-CC3D-614B-AB6A-0BC56382F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069" y="7373667"/>
              <a:ext cx="1474787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es bilden sich T-Gedächtniszellen</a:t>
              </a:r>
            </a:p>
          </p:txBody>
        </p:sp>
      </p:grpSp>
      <p:grpSp>
        <p:nvGrpSpPr>
          <p:cNvPr id="22554" name="Gruppieren 13">
            <a:extLst>
              <a:ext uri="{FF2B5EF4-FFF2-40B4-BE49-F238E27FC236}">
                <a16:creationId xmlns:a16="http://schemas.microsoft.com/office/drawing/2014/main" id="{426AB68B-9C08-E74D-89B9-430F04933420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9223375"/>
            <a:ext cx="1497013" cy="1281113"/>
            <a:chOff x="2967804" y="8449064"/>
            <a:chExt cx="1496519" cy="1281516"/>
          </a:xfrm>
        </p:grpSpPr>
        <p:pic>
          <p:nvPicPr>
            <p:cNvPr id="22622" name="Grafik 28">
              <a:extLst>
                <a:ext uri="{FF2B5EF4-FFF2-40B4-BE49-F238E27FC236}">
                  <a16:creationId xmlns:a16="http://schemas.microsoft.com/office/drawing/2014/main" id="{4FEED23D-E385-814C-9C35-F25206800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898" y="8449064"/>
              <a:ext cx="1368425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3" name="Text Box 214">
              <a:extLst>
                <a:ext uri="{FF2B5EF4-FFF2-40B4-BE49-F238E27FC236}">
                  <a16:creationId xmlns:a16="http://schemas.microsoft.com/office/drawing/2014/main" id="{F5A9805F-BA12-B442-96B9-2B137E677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804" y="9300367"/>
              <a:ext cx="14906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B-Zellen wachsen</a:t>
              </a:r>
            </a:p>
          </p:txBody>
        </p:sp>
      </p:grpSp>
      <p:grpSp>
        <p:nvGrpSpPr>
          <p:cNvPr id="22555" name="Gruppieren 3">
            <a:extLst>
              <a:ext uri="{FF2B5EF4-FFF2-40B4-BE49-F238E27FC236}">
                <a16:creationId xmlns:a16="http://schemas.microsoft.com/office/drawing/2014/main" id="{45071C35-9126-2A41-A765-745765626D4D}"/>
              </a:ext>
            </a:extLst>
          </p:cNvPr>
          <p:cNvGrpSpPr>
            <a:grpSpLocks/>
          </p:cNvGrpSpPr>
          <p:nvPr/>
        </p:nvGrpSpPr>
        <p:grpSpPr bwMode="auto">
          <a:xfrm>
            <a:off x="6959600" y="3251200"/>
            <a:ext cx="1474788" cy="1116013"/>
            <a:chOff x="9116872" y="2493963"/>
            <a:chExt cx="1474897" cy="1115362"/>
          </a:xfrm>
        </p:grpSpPr>
        <p:pic>
          <p:nvPicPr>
            <p:cNvPr id="22620" name="Grafik 17">
              <a:extLst>
                <a:ext uri="{FF2B5EF4-FFF2-40B4-BE49-F238E27FC236}">
                  <a16:creationId xmlns:a16="http://schemas.microsoft.com/office/drawing/2014/main" id="{A39664A7-7B65-3349-B121-D4B8F7F41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253" y="2493963"/>
              <a:ext cx="1224136" cy="89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1" name="Text Box 214">
              <a:extLst>
                <a:ext uri="{FF2B5EF4-FFF2-40B4-BE49-F238E27FC236}">
                  <a16:creationId xmlns:a16="http://schemas.microsoft.com/office/drawing/2014/main" id="{E2EF1435-8C9D-444D-A7AE-F669208DD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16872" y="3347715"/>
              <a:ext cx="14748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passende T-Killerzelle</a:t>
              </a:r>
            </a:p>
          </p:txBody>
        </p:sp>
      </p:grpSp>
      <p:grpSp>
        <p:nvGrpSpPr>
          <p:cNvPr id="22556" name="Gruppieren 76">
            <a:extLst>
              <a:ext uri="{FF2B5EF4-FFF2-40B4-BE49-F238E27FC236}">
                <a16:creationId xmlns:a16="http://schemas.microsoft.com/office/drawing/2014/main" id="{C4076806-C418-624E-8E59-7C8F61508739}"/>
              </a:ext>
            </a:extLst>
          </p:cNvPr>
          <p:cNvGrpSpPr>
            <a:grpSpLocks/>
          </p:cNvGrpSpPr>
          <p:nvPr/>
        </p:nvGrpSpPr>
        <p:grpSpPr bwMode="auto">
          <a:xfrm>
            <a:off x="7502525" y="5737225"/>
            <a:ext cx="1636713" cy="1617663"/>
            <a:chOff x="9001274" y="2026338"/>
            <a:chExt cx="2072746" cy="2049644"/>
          </a:xfrm>
        </p:grpSpPr>
        <p:pic>
          <p:nvPicPr>
            <p:cNvPr id="22616" name="Grafik 17">
              <a:extLst>
                <a:ext uri="{FF2B5EF4-FFF2-40B4-BE49-F238E27FC236}">
                  <a16:creationId xmlns:a16="http://schemas.microsoft.com/office/drawing/2014/main" id="{A4BD688B-56EB-3E4F-BD19-3C3C63F9B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253" y="2493963"/>
              <a:ext cx="1224136" cy="89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17" name="Text Box 214">
              <a:extLst>
                <a:ext uri="{FF2B5EF4-FFF2-40B4-BE49-F238E27FC236}">
                  <a16:creationId xmlns:a16="http://schemas.microsoft.com/office/drawing/2014/main" id="{B6711AF0-5B5E-B54A-9DCF-60719D34C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4387" y="3315527"/>
              <a:ext cx="2039633" cy="760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Botenstoffe aktivieren passende T-Killerzellen, sie vermehren sich</a:t>
              </a:r>
            </a:p>
          </p:txBody>
        </p:sp>
        <p:pic>
          <p:nvPicPr>
            <p:cNvPr id="22618" name="Grafik 17">
              <a:extLst>
                <a:ext uri="{FF2B5EF4-FFF2-40B4-BE49-F238E27FC236}">
                  <a16:creationId xmlns:a16="http://schemas.microsoft.com/office/drawing/2014/main" id="{F2A2FAAD-D74A-834F-937E-045E31373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1" t="9171" r="19212" b="404"/>
            <a:stretch>
              <a:fillRect/>
            </a:stretch>
          </p:blipFill>
          <p:spPr bwMode="auto">
            <a:xfrm rot="-2220933">
              <a:off x="10129050" y="2319663"/>
              <a:ext cx="780969" cy="80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9" name="Grafik 17">
              <a:extLst>
                <a:ext uri="{FF2B5EF4-FFF2-40B4-BE49-F238E27FC236}">
                  <a16:creationId xmlns:a16="http://schemas.microsoft.com/office/drawing/2014/main" id="{B796E069-EA7D-CC46-8F68-5A9AF9BB8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1" t="9171" r="19212" b="404"/>
            <a:stretch>
              <a:fillRect/>
            </a:stretch>
          </p:blipFill>
          <p:spPr bwMode="auto">
            <a:xfrm rot="8260574">
              <a:off x="9001274" y="2026338"/>
              <a:ext cx="780969" cy="80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uppieren 5">
            <a:extLst>
              <a:ext uri="{FF2B5EF4-FFF2-40B4-BE49-F238E27FC236}">
                <a16:creationId xmlns:a16="http://schemas.microsoft.com/office/drawing/2014/main" id="{4B73099E-B9D9-A143-A4B8-FC55F7D78CB7}"/>
              </a:ext>
            </a:extLst>
          </p:cNvPr>
          <p:cNvGrpSpPr>
            <a:grpSpLocks/>
          </p:cNvGrpSpPr>
          <p:nvPr/>
        </p:nvGrpSpPr>
        <p:grpSpPr bwMode="auto">
          <a:xfrm>
            <a:off x="8288338" y="1541463"/>
            <a:ext cx="2236787" cy="1647825"/>
            <a:chOff x="11035447" y="904747"/>
            <a:chExt cx="2236787" cy="1648747"/>
          </a:xfrm>
        </p:grpSpPr>
        <p:pic>
          <p:nvPicPr>
            <p:cNvPr id="22614" name="Grafik 23">
              <a:extLst>
                <a:ext uri="{FF2B5EF4-FFF2-40B4-BE49-F238E27FC236}">
                  <a16:creationId xmlns:a16="http://schemas.microsoft.com/office/drawing/2014/main" id="{405CDF9F-9A07-B145-B8EA-37818E163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035447" y="904747"/>
              <a:ext cx="2236787" cy="142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15" name="Text Box 214">
              <a:extLst>
                <a:ext uri="{FF2B5EF4-FFF2-40B4-BE49-F238E27FC236}">
                  <a16:creationId xmlns:a16="http://schemas.microsoft.com/office/drawing/2014/main" id="{22BC20E4-D196-5840-A5E8-041664AC11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6627" y="2291884"/>
              <a:ext cx="191442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1417FF"/>
                  </a:solidFill>
                  <a:latin typeface="Calibri" panose="020F0502020204030204" pitchFamily="34" charset="0"/>
                </a:rPr>
                <a:t>Virus infiziert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100">
                  <a:solidFill>
                    <a:srgbClr val="FF9B04"/>
                  </a:solidFill>
                  <a:latin typeface="Calibri" panose="020F0502020204030204" pitchFamily="34" charset="0"/>
                </a:rPr>
                <a:t>Körperzelle</a:t>
              </a:r>
            </a:p>
          </p:txBody>
        </p:sp>
      </p:grpSp>
      <p:grpSp>
        <p:nvGrpSpPr>
          <p:cNvPr id="22558" name="Gruppieren 6">
            <a:extLst>
              <a:ext uri="{FF2B5EF4-FFF2-40B4-BE49-F238E27FC236}">
                <a16:creationId xmlns:a16="http://schemas.microsoft.com/office/drawing/2014/main" id="{84E34A57-73A4-5644-8F98-41BE540EC90E}"/>
              </a:ext>
            </a:extLst>
          </p:cNvPr>
          <p:cNvGrpSpPr>
            <a:grpSpLocks/>
          </p:cNvGrpSpPr>
          <p:nvPr/>
        </p:nvGrpSpPr>
        <p:grpSpPr bwMode="auto">
          <a:xfrm>
            <a:off x="8956675" y="4216400"/>
            <a:ext cx="2305050" cy="1665288"/>
            <a:chOff x="11490293" y="2899586"/>
            <a:chExt cx="2305050" cy="1664213"/>
          </a:xfrm>
        </p:grpSpPr>
        <p:pic>
          <p:nvPicPr>
            <p:cNvPr id="22612" name="Grafik 21">
              <a:extLst>
                <a:ext uri="{FF2B5EF4-FFF2-40B4-BE49-F238E27FC236}">
                  <a16:creationId xmlns:a16="http://schemas.microsoft.com/office/drawing/2014/main" id="{6F2E7B42-FB76-B84D-9BE0-60BE764E9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490293" y="2899586"/>
              <a:ext cx="2305050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13" name="Text Box 214">
              <a:extLst>
                <a:ext uri="{FF2B5EF4-FFF2-40B4-BE49-F238E27FC236}">
                  <a16:creationId xmlns:a16="http://schemas.microsoft.com/office/drawing/2014/main" id="{48BA6019-F79A-0E49-B37A-B1D7847CC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90293" y="4302189"/>
              <a:ext cx="219082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FF9B04"/>
                  </a:solidFill>
                  <a:latin typeface="Calibri" panose="020F0502020204030204" pitchFamily="34" charset="0"/>
                </a:rPr>
                <a:t>Körperzelle stellt </a:t>
              </a:r>
              <a:r>
                <a:rPr lang="de-DE" altLang="de-DE" sz="1100">
                  <a:solidFill>
                    <a:srgbClr val="1417FF"/>
                  </a:solidFill>
                  <a:latin typeface="Calibri" panose="020F0502020204030204" pitchFamily="34" charset="0"/>
                </a:rPr>
                <a:t>neue Viren </a:t>
              </a:r>
              <a:r>
                <a:rPr lang="de-DE" altLang="de-DE" sz="1100">
                  <a:solidFill>
                    <a:srgbClr val="FF9B04"/>
                  </a:solidFill>
                  <a:latin typeface="Calibri" panose="020F0502020204030204" pitchFamily="34" charset="0"/>
                </a:rPr>
                <a:t>her</a:t>
              </a:r>
            </a:p>
          </p:txBody>
        </p:sp>
      </p:grpSp>
      <p:grpSp>
        <p:nvGrpSpPr>
          <p:cNvPr id="22559" name="Gruppieren 7">
            <a:extLst>
              <a:ext uri="{FF2B5EF4-FFF2-40B4-BE49-F238E27FC236}">
                <a16:creationId xmlns:a16="http://schemas.microsoft.com/office/drawing/2014/main" id="{A96912A6-987C-2740-AFBC-02163CB24E05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8356600"/>
            <a:ext cx="2827338" cy="2124075"/>
            <a:chOff x="11427235" y="4799582"/>
            <a:chExt cx="2827492" cy="2124969"/>
          </a:xfrm>
        </p:grpSpPr>
        <p:pic>
          <p:nvPicPr>
            <p:cNvPr id="22610" name="Grafik 19">
              <a:extLst>
                <a:ext uri="{FF2B5EF4-FFF2-40B4-BE49-F238E27FC236}">
                  <a16:creationId xmlns:a16="http://schemas.microsoft.com/office/drawing/2014/main" id="{2218F0AA-0590-6448-A10F-C0840EC7F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427235" y="4799582"/>
              <a:ext cx="2827492" cy="175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11" name="Text Box 214">
              <a:extLst>
                <a:ext uri="{FF2B5EF4-FFF2-40B4-BE49-F238E27FC236}">
                  <a16:creationId xmlns:a16="http://schemas.microsoft.com/office/drawing/2014/main" id="{9FAED758-35CD-6346-8450-BCD61379A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04521" y="6493664"/>
              <a:ext cx="24748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T-Killerzelle dockt an </a:t>
              </a:r>
              <a:r>
                <a:rPr lang="de-DE" altLang="de-DE" sz="1100">
                  <a:solidFill>
                    <a:srgbClr val="1417FF"/>
                  </a:solidFill>
                  <a:latin typeface="Calibri" panose="020F0502020204030204" pitchFamily="34" charset="0"/>
                </a:rPr>
                <a:t>passendes Antigen</a:t>
              </a:r>
              <a:r>
                <a:rPr lang="de-DE" altLang="de-DE" sz="1100">
                  <a:solidFill>
                    <a:srgbClr val="FF9B04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und zerstört die </a:t>
              </a:r>
              <a:r>
                <a:rPr lang="de-DE" altLang="de-DE" sz="1100">
                  <a:solidFill>
                    <a:srgbClr val="1417FF"/>
                  </a:solidFill>
                  <a:latin typeface="Calibri" panose="020F0502020204030204" pitchFamily="34" charset="0"/>
                </a:rPr>
                <a:t>befallene</a:t>
              </a:r>
              <a:r>
                <a:rPr lang="de-DE" altLang="de-DE" sz="1100">
                  <a:solidFill>
                    <a:srgbClr val="FF9B04"/>
                  </a:solidFill>
                  <a:latin typeface="Calibri" panose="020F0502020204030204" pitchFamily="34" charset="0"/>
                </a:rPr>
                <a:t> Körperzelle</a:t>
              </a:r>
            </a:p>
          </p:txBody>
        </p:sp>
      </p:grp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AEA035E5-5212-C647-8A1C-17FBAAD72A6E}"/>
              </a:ext>
            </a:extLst>
          </p:cNvPr>
          <p:cNvCxnSpPr>
            <a:cxnSpLocks/>
            <a:stCxn id="22643" idx="1"/>
          </p:cNvCxnSpPr>
          <p:nvPr/>
        </p:nvCxnSpPr>
        <p:spPr>
          <a:xfrm flipH="1">
            <a:off x="2379663" y="1279525"/>
            <a:ext cx="1293812" cy="12239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6F3D8B0E-0268-D542-BC4A-65E805A04735}"/>
              </a:ext>
            </a:extLst>
          </p:cNvPr>
          <p:cNvCxnSpPr>
            <a:cxnSpLocks/>
          </p:cNvCxnSpPr>
          <p:nvPr/>
        </p:nvCxnSpPr>
        <p:spPr>
          <a:xfrm>
            <a:off x="4735513" y="798513"/>
            <a:ext cx="3552825" cy="10382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606CF854-BB80-4143-A22C-3F754F79E69C}"/>
              </a:ext>
            </a:extLst>
          </p:cNvPr>
          <p:cNvCxnSpPr>
            <a:cxnSpLocks/>
          </p:cNvCxnSpPr>
          <p:nvPr/>
        </p:nvCxnSpPr>
        <p:spPr>
          <a:xfrm>
            <a:off x="4157663" y="1541463"/>
            <a:ext cx="0" cy="384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5698FBF7-BA0A-634B-9325-72B42FD68AA2}"/>
              </a:ext>
            </a:extLst>
          </p:cNvPr>
          <p:cNvCxnSpPr>
            <a:cxnSpLocks/>
          </p:cNvCxnSpPr>
          <p:nvPr/>
        </p:nvCxnSpPr>
        <p:spPr>
          <a:xfrm flipH="1">
            <a:off x="4756150" y="2012950"/>
            <a:ext cx="504825" cy="196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3FF0BA85-9C61-0047-9FC5-3538A478DBAA}"/>
              </a:ext>
            </a:extLst>
          </p:cNvPr>
          <p:cNvCxnSpPr>
            <a:cxnSpLocks/>
          </p:cNvCxnSpPr>
          <p:nvPr/>
        </p:nvCxnSpPr>
        <p:spPr>
          <a:xfrm>
            <a:off x="1905000" y="3994150"/>
            <a:ext cx="0" cy="10064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7F189AA0-84E3-A441-B191-8DA6366BF54D}"/>
              </a:ext>
            </a:extLst>
          </p:cNvPr>
          <p:cNvCxnSpPr>
            <a:cxnSpLocks/>
          </p:cNvCxnSpPr>
          <p:nvPr/>
        </p:nvCxnSpPr>
        <p:spPr>
          <a:xfrm flipH="1" flipV="1">
            <a:off x="2201863" y="5668963"/>
            <a:ext cx="593725" cy="3079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43">
            <a:extLst>
              <a:ext uri="{FF2B5EF4-FFF2-40B4-BE49-F238E27FC236}">
                <a16:creationId xmlns:a16="http://schemas.microsoft.com/office/drawing/2014/main" id="{40EE5B75-1153-7F48-94BE-B5938F34608D}"/>
              </a:ext>
            </a:extLst>
          </p:cNvPr>
          <p:cNvCxnSpPr>
            <a:cxnSpLocks/>
          </p:cNvCxnSpPr>
          <p:nvPr/>
        </p:nvCxnSpPr>
        <p:spPr>
          <a:xfrm flipH="1">
            <a:off x="5567363" y="7221538"/>
            <a:ext cx="119062" cy="384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6741E0FD-8F26-CD49-99CA-B4087D2D80EE}"/>
              </a:ext>
            </a:extLst>
          </p:cNvPr>
          <p:cNvCxnSpPr>
            <a:cxnSpLocks/>
          </p:cNvCxnSpPr>
          <p:nvPr/>
        </p:nvCxnSpPr>
        <p:spPr>
          <a:xfrm flipV="1">
            <a:off x="6284913" y="6332538"/>
            <a:ext cx="1100137" cy="106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>
            <a:extLst>
              <a:ext uri="{FF2B5EF4-FFF2-40B4-BE49-F238E27FC236}">
                <a16:creationId xmlns:a16="http://schemas.microsoft.com/office/drawing/2014/main" id="{F6349B76-09C8-934A-A67E-848583BDC3F0}"/>
              </a:ext>
            </a:extLst>
          </p:cNvPr>
          <p:cNvCxnSpPr>
            <a:cxnSpLocks/>
          </p:cNvCxnSpPr>
          <p:nvPr/>
        </p:nvCxnSpPr>
        <p:spPr>
          <a:xfrm>
            <a:off x="9813925" y="3244850"/>
            <a:ext cx="241300" cy="1003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CF529BBB-E71D-B841-9417-29109F83FF91}"/>
              </a:ext>
            </a:extLst>
          </p:cNvPr>
          <p:cNvCxnSpPr>
            <a:cxnSpLocks/>
          </p:cNvCxnSpPr>
          <p:nvPr/>
        </p:nvCxnSpPr>
        <p:spPr>
          <a:xfrm flipH="1">
            <a:off x="9639300" y="5956300"/>
            <a:ext cx="431800" cy="22145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CA11B96B-3BAE-7F49-8BDB-E938D3E2F4FC}"/>
              </a:ext>
            </a:extLst>
          </p:cNvPr>
          <p:cNvCxnSpPr>
            <a:cxnSpLocks/>
          </p:cNvCxnSpPr>
          <p:nvPr/>
        </p:nvCxnSpPr>
        <p:spPr>
          <a:xfrm>
            <a:off x="6178550" y="5562600"/>
            <a:ext cx="1206500" cy="393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CD7ED897-E08B-4D4D-BEAD-F0B98638B20C}"/>
              </a:ext>
            </a:extLst>
          </p:cNvPr>
          <p:cNvCxnSpPr>
            <a:cxnSpLocks/>
          </p:cNvCxnSpPr>
          <p:nvPr/>
        </p:nvCxnSpPr>
        <p:spPr>
          <a:xfrm flipH="1">
            <a:off x="8189913" y="7405688"/>
            <a:ext cx="65087" cy="1143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F5F0CDB7-7BCC-2943-B03F-2118FCB98AD7}"/>
              </a:ext>
            </a:extLst>
          </p:cNvPr>
          <p:cNvCxnSpPr>
            <a:cxnSpLocks/>
          </p:cNvCxnSpPr>
          <p:nvPr/>
        </p:nvCxnSpPr>
        <p:spPr>
          <a:xfrm>
            <a:off x="4438650" y="4367213"/>
            <a:ext cx="358775" cy="249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>
            <a:extLst>
              <a:ext uri="{FF2B5EF4-FFF2-40B4-BE49-F238E27FC236}">
                <a16:creationId xmlns:a16="http://schemas.microsoft.com/office/drawing/2014/main" id="{EB9850CC-3BE9-C141-9528-4E28FDFFEC0E}"/>
              </a:ext>
            </a:extLst>
          </p:cNvPr>
          <p:cNvCxnSpPr>
            <a:cxnSpLocks/>
            <a:endCxn id="22533" idx="0"/>
          </p:cNvCxnSpPr>
          <p:nvPr/>
        </p:nvCxnSpPr>
        <p:spPr>
          <a:xfrm flipH="1">
            <a:off x="5308600" y="3838575"/>
            <a:ext cx="339725" cy="6778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F33535CD-D04F-2540-8413-F72A1C60569C}"/>
              </a:ext>
            </a:extLst>
          </p:cNvPr>
          <p:cNvCxnSpPr>
            <a:cxnSpLocks/>
          </p:cNvCxnSpPr>
          <p:nvPr/>
        </p:nvCxnSpPr>
        <p:spPr>
          <a:xfrm flipH="1">
            <a:off x="5954713" y="4078288"/>
            <a:ext cx="1044575" cy="708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1A0BE2AF-AC0C-6340-B0E0-141032493F88}"/>
              </a:ext>
            </a:extLst>
          </p:cNvPr>
          <p:cNvCxnSpPr>
            <a:cxnSpLocks/>
          </p:cNvCxnSpPr>
          <p:nvPr/>
        </p:nvCxnSpPr>
        <p:spPr>
          <a:xfrm>
            <a:off x="990600" y="2270125"/>
            <a:ext cx="358775" cy="384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76" name="Textfeld 13">
            <a:extLst>
              <a:ext uri="{FF2B5EF4-FFF2-40B4-BE49-F238E27FC236}">
                <a16:creationId xmlns:a16="http://schemas.microsoft.com/office/drawing/2014/main" id="{75537985-410E-F142-B1C5-B699A293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5463" y="439738"/>
            <a:ext cx="4872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Erworbene Immunabwehr - Erste Infektion</a:t>
            </a:r>
          </a:p>
        </p:txBody>
      </p:sp>
      <p:grpSp>
        <p:nvGrpSpPr>
          <p:cNvPr id="22577" name="Gruppieren 12">
            <a:extLst>
              <a:ext uri="{FF2B5EF4-FFF2-40B4-BE49-F238E27FC236}">
                <a16:creationId xmlns:a16="http://schemas.microsoft.com/office/drawing/2014/main" id="{08E1A265-95F7-B844-8C7E-FB90F17F1D1A}"/>
              </a:ext>
            </a:extLst>
          </p:cNvPr>
          <p:cNvGrpSpPr>
            <a:grpSpLocks/>
          </p:cNvGrpSpPr>
          <p:nvPr/>
        </p:nvGrpSpPr>
        <p:grpSpPr bwMode="auto">
          <a:xfrm>
            <a:off x="11452225" y="5530850"/>
            <a:ext cx="1887538" cy="1524000"/>
            <a:chOff x="1951346" y="6910388"/>
            <a:chExt cx="1571266" cy="1268286"/>
          </a:xfrm>
        </p:grpSpPr>
        <p:pic>
          <p:nvPicPr>
            <p:cNvPr id="22608" name="Grafik 24">
              <a:extLst>
                <a:ext uri="{FF2B5EF4-FFF2-40B4-BE49-F238E27FC236}">
                  <a16:creationId xmlns:a16="http://schemas.microsoft.com/office/drawing/2014/main" id="{A7CC327D-584C-C04C-BB0F-5A7D44097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363" y="6910388"/>
              <a:ext cx="1336675" cy="9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9" name="Text Box 214">
              <a:extLst>
                <a:ext uri="{FF2B5EF4-FFF2-40B4-BE49-F238E27FC236}">
                  <a16:creationId xmlns:a16="http://schemas.microsoft.com/office/drawing/2014/main" id="{E03668A9-44D5-FE43-A16A-263F9A926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1346" y="7820026"/>
              <a:ext cx="1571266" cy="35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B-Gedächtniszellen vermehren sich</a:t>
              </a:r>
            </a:p>
          </p:txBody>
        </p:sp>
      </p:grp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CDBC5342-069C-B246-8721-3D0D25E7FB9C}"/>
              </a:ext>
            </a:extLst>
          </p:cNvPr>
          <p:cNvCxnSpPr>
            <a:cxnSpLocks/>
          </p:cNvCxnSpPr>
          <p:nvPr/>
        </p:nvCxnSpPr>
        <p:spPr>
          <a:xfrm>
            <a:off x="12407900" y="5021263"/>
            <a:ext cx="0" cy="4873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579" name="Gruppieren 2">
            <a:extLst>
              <a:ext uri="{FF2B5EF4-FFF2-40B4-BE49-F238E27FC236}">
                <a16:creationId xmlns:a16="http://schemas.microsoft.com/office/drawing/2014/main" id="{D039F600-DC29-DC41-A430-DD315D17B6D2}"/>
              </a:ext>
            </a:extLst>
          </p:cNvPr>
          <p:cNvGrpSpPr>
            <a:grpSpLocks/>
          </p:cNvGrpSpPr>
          <p:nvPr/>
        </p:nvGrpSpPr>
        <p:grpSpPr bwMode="auto">
          <a:xfrm>
            <a:off x="12603163" y="1209675"/>
            <a:ext cx="1389062" cy="1238250"/>
            <a:chOff x="3196731" y="504032"/>
            <a:chExt cx="1389063" cy="1237180"/>
          </a:xfrm>
        </p:grpSpPr>
        <p:pic>
          <p:nvPicPr>
            <p:cNvPr id="22606" name="Grafik 4">
              <a:extLst>
                <a:ext uri="{FF2B5EF4-FFF2-40B4-BE49-F238E27FC236}">
                  <a16:creationId xmlns:a16="http://schemas.microsoft.com/office/drawing/2014/main" id="{ED75E2A5-0490-0A41-9460-18EE5A997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731" y="504032"/>
              <a:ext cx="1389063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7" name="Text Box 214">
              <a:extLst>
                <a:ext uri="{FF2B5EF4-FFF2-40B4-BE49-F238E27FC236}">
                  <a16:creationId xmlns:a16="http://schemas.microsoft.com/office/drawing/2014/main" id="{BDAF7801-F342-7E48-9EC5-1D2252155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127" y="1310601"/>
              <a:ext cx="1326077" cy="43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Virus ist wieder in den  Körper gelangt</a:t>
              </a:r>
            </a:p>
          </p:txBody>
        </p:sp>
      </p:grpSp>
      <p:grpSp>
        <p:nvGrpSpPr>
          <p:cNvPr id="22580" name="Gruppieren 13">
            <a:extLst>
              <a:ext uri="{FF2B5EF4-FFF2-40B4-BE49-F238E27FC236}">
                <a16:creationId xmlns:a16="http://schemas.microsoft.com/office/drawing/2014/main" id="{1D01F35B-3FBB-C04E-9D0B-136A6C11CC8F}"/>
              </a:ext>
            </a:extLst>
          </p:cNvPr>
          <p:cNvGrpSpPr>
            <a:grpSpLocks/>
          </p:cNvGrpSpPr>
          <p:nvPr/>
        </p:nvGrpSpPr>
        <p:grpSpPr bwMode="auto">
          <a:xfrm>
            <a:off x="11420475" y="7759700"/>
            <a:ext cx="1773238" cy="1282700"/>
            <a:chOff x="2837674" y="8449064"/>
            <a:chExt cx="1772654" cy="1282326"/>
          </a:xfrm>
        </p:grpSpPr>
        <p:pic>
          <p:nvPicPr>
            <p:cNvPr id="22604" name="Grafik 28">
              <a:extLst>
                <a:ext uri="{FF2B5EF4-FFF2-40B4-BE49-F238E27FC236}">
                  <a16:creationId xmlns:a16="http://schemas.microsoft.com/office/drawing/2014/main" id="{8072EB3F-4ABB-7142-8754-5E737E77D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898" y="8449064"/>
              <a:ext cx="1368425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5" name="Text Box 214">
              <a:extLst>
                <a:ext uri="{FF2B5EF4-FFF2-40B4-BE49-F238E27FC236}">
                  <a16:creationId xmlns:a16="http://schemas.microsoft.com/office/drawing/2014/main" id="{108F9A03-8629-AE40-BA1A-62BE316E3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7674" y="9300367"/>
              <a:ext cx="1772654" cy="43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B-Gedächtniszellen werden zu wachsenden B-Zellen</a:t>
              </a:r>
            </a:p>
          </p:txBody>
        </p:sp>
      </p:grpSp>
      <p:grpSp>
        <p:nvGrpSpPr>
          <p:cNvPr id="22581" name="Gruppieren 76">
            <a:extLst>
              <a:ext uri="{FF2B5EF4-FFF2-40B4-BE49-F238E27FC236}">
                <a16:creationId xmlns:a16="http://schemas.microsoft.com/office/drawing/2014/main" id="{42B109AE-077F-194C-A24B-19B8E5512156}"/>
              </a:ext>
            </a:extLst>
          </p:cNvPr>
          <p:cNvGrpSpPr>
            <a:grpSpLocks/>
          </p:cNvGrpSpPr>
          <p:nvPr/>
        </p:nvGrpSpPr>
        <p:grpSpPr bwMode="auto">
          <a:xfrm>
            <a:off x="13277850" y="7488238"/>
            <a:ext cx="1774825" cy="1665287"/>
            <a:chOff x="8915618" y="2026338"/>
            <a:chExt cx="2247841" cy="2109036"/>
          </a:xfrm>
        </p:grpSpPr>
        <p:pic>
          <p:nvPicPr>
            <p:cNvPr id="22600" name="Grafik 17">
              <a:extLst>
                <a:ext uri="{FF2B5EF4-FFF2-40B4-BE49-F238E27FC236}">
                  <a16:creationId xmlns:a16="http://schemas.microsoft.com/office/drawing/2014/main" id="{D44EBA08-88A9-0B48-8C3A-F2653D446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253" y="2493963"/>
              <a:ext cx="1224136" cy="89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1" name="Text Box 214">
              <a:extLst>
                <a:ext uri="{FF2B5EF4-FFF2-40B4-BE49-F238E27FC236}">
                  <a16:creationId xmlns:a16="http://schemas.microsoft.com/office/drawing/2014/main" id="{CC64E60D-5AC0-5442-9413-1F82D221B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5618" y="3374942"/>
              <a:ext cx="2247841" cy="76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T-Gedächtniszellen vermehren sich und werden zu T-Killerzellen</a:t>
              </a:r>
            </a:p>
          </p:txBody>
        </p:sp>
        <p:pic>
          <p:nvPicPr>
            <p:cNvPr id="22602" name="Grafik 17">
              <a:extLst>
                <a:ext uri="{FF2B5EF4-FFF2-40B4-BE49-F238E27FC236}">
                  <a16:creationId xmlns:a16="http://schemas.microsoft.com/office/drawing/2014/main" id="{5AABCB4A-A2A5-F946-8C4C-0791C3216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1" t="9171" r="19212" b="404"/>
            <a:stretch>
              <a:fillRect/>
            </a:stretch>
          </p:blipFill>
          <p:spPr bwMode="auto">
            <a:xfrm rot="-2220933">
              <a:off x="10129050" y="2319663"/>
              <a:ext cx="780969" cy="80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3" name="Grafik 17">
              <a:extLst>
                <a:ext uri="{FF2B5EF4-FFF2-40B4-BE49-F238E27FC236}">
                  <a16:creationId xmlns:a16="http://schemas.microsoft.com/office/drawing/2014/main" id="{313E2E54-68E5-0C47-A9B9-D2A9F76E4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1" t="9171" r="19212" b="404"/>
            <a:stretch>
              <a:fillRect/>
            </a:stretch>
          </p:blipFill>
          <p:spPr bwMode="auto">
            <a:xfrm rot="8260574">
              <a:off x="9001274" y="2026338"/>
              <a:ext cx="780969" cy="80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3" name="Gerade Verbindung mit Pfeil 132">
            <a:extLst>
              <a:ext uri="{FF2B5EF4-FFF2-40B4-BE49-F238E27FC236}">
                <a16:creationId xmlns:a16="http://schemas.microsoft.com/office/drawing/2014/main" id="{068D3CE4-7CC5-3C47-B39C-04747952233F}"/>
              </a:ext>
            </a:extLst>
          </p:cNvPr>
          <p:cNvCxnSpPr>
            <a:cxnSpLocks/>
          </p:cNvCxnSpPr>
          <p:nvPr/>
        </p:nvCxnSpPr>
        <p:spPr>
          <a:xfrm flipH="1">
            <a:off x="12460288" y="2581275"/>
            <a:ext cx="498475" cy="652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83" name="Textfeld 13">
            <a:extLst>
              <a:ext uri="{FF2B5EF4-FFF2-40B4-BE49-F238E27FC236}">
                <a16:creationId xmlns:a16="http://schemas.microsoft.com/office/drawing/2014/main" id="{62E4D117-99F1-D342-8B85-5018D1E06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5275" y="439738"/>
            <a:ext cx="215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Zweite Infektion</a:t>
            </a:r>
          </a:p>
        </p:txBody>
      </p:sp>
      <p:grpSp>
        <p:nvGrpSpPr>
          <p:cNvPr id="22584" name="Gruppieren 21">
            <a:extLst>
              <a:ext uri="{FF2B5EF4-FFF2-40B4-BE49-F238E27FC236}">
                <a16:creationId xmlns:a16="http://schemas.microsoft.com/office/drawing/2014/main" id="{7A2547DF-0F58-2044-9ED9-72B50DAF9646}"/>
              </a:ext>
            </a:extLst>
          </p:cNvPr>
          <p:cNvGrpSpPr>
            <a:grpSpLocks/>
          </p:cNvGrpSpPr>
          <p:nvPr/>
        </p:nvGrpSpPr>
        <p:grpSpPr bwMode="auto">
          <a:xfrm>
            <a:off x="11415713" y="3336925"/>
            <a:ext cx="1779587" cy="1617663"/>
            <a:chOff x="947961" y="2525105"/>
            <a:chExt cx="1779578" cy="1618364"/>
          </a:xfrm>
        </p:grpSpPr>
        <p:pic>
          <p:nvPicPr>
            <p:cNvPr id="22598" name="Grafik 2">
              <a:extLst>
                <a:ext uri="{FF2B5EF4-FFF2-40B4-BE49-F238E27FC236}">
                  <a16:creationId xmlns:a16="http://schemas.microsoft.com/office/drawing/2014/main" id="{26F1A2A8-EC1E-9645-858C-B78997070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735" y="2525105"/>
              <a:ext cx="1371888" cy="102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9" name="Text Box 214">
              <a:extLst>
                <a:ext uri="{FF2B5EF4-FFF2-40B4-BE49-F238E27FC236}">
                  <a16:creationId xmlns:a16="http://schemas.microsoft.com/office/drawing/2014/main" id="{5DB9E922-CF24-2E44-9C47-DE192CA94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961" y="3543305"/>
              <a:ext cx="177957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B-Gedächtniszelle dockt an das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 </a:t>
              </a:r>
              <a:r>
                <a:rPr lang="de-DE" altLang="de-DE" sz="1100">
                  <a:solidFill>
                    <a:srgbClr val="D900DE"/>
                  </a:solidFill>
                  <a:latin typeface="Calibri" panose="020F0502020204030204" pitchFamily="34" charset="0"/>
                </a:rPr>
                <a:t>und wird aktiviert</a:t>
              </a:r>
            </a:p>
          </p:txBody>
        </p:sp>
      </p:grpSp>
      <p:grpSp>
        <p:nvGrpSpPr>
          <p:cNvPr id="22585" name="Gruppieren 20">
            <a:extLst>
              <a:ext uri="{FF2B5EF4-FFF2-40B4-BE49-F238E27FC236}">
                <a16:creationId xmlns:a16="http://schemas.microsoft.com/office/drawing/2014/main" id="{7E03717D-B164-F248-AAF6-999BAF4FDC35}"/>
              </a:ext>
            </a:extLst>
          </p:cNvPr>
          <p:cNvGrpSpPr>
            <a:grpSpLocks/>
          </p:cNvGrpSpPr>
          <p:nvPr/>
        </p:nvGrpSpPr>
        <p:grpSpPr bwMode="auto">
          <a:xfrm>
            <a:off x="13190538" y="4067175"/>
            <a:ext cx="1779587" cy="1506538"/>
            <a:chOff x="4837416" y="2541765"/>
            <a:chExt cx="1780708" cy="1507153"/>
          </a:xfrm>
        </p:grpSpPr>
        <p:pic>
          <p:nvPicPr>
            <p:cNvPr id="22596" name="Grafik 8">
              <a:extLst>
                <a:ext uri="{FF2B5EF4-FFF2-40B4-BE49-F238E27FC236}">
                  <a16:creationId xmlns:a16="http://schemas.microsoft.com/office/drawing/2014/main" id="{4CB1F1DA-3F5F-F34B-8E53-6C26815E9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835" y="2541765"/>
              <a:ext cx="1193802" cy="96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7" name="Text Box 214">
              <a:extLst>
                <a:ext uri="{FF2B5EF4-FFF2-40B4-BE49-F238E27FC236}">
                  <a16:creationId xmlns:a16="http://schemas.microsoft.com/office/drawing/2014/main" id="{6C0DBBBE-DD58-7B42-814D-1A08CBD67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416" y="3448382"/>
              <a:ext cx="1780708" cy="600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passende T-Gedächtniszelle dockt an das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 und wird aktiviert</a:t>
              </a:r>
            </a:p>
          </p:txBody>
        </p:sp>
      </p:grpSp>
      <p:cxnSp>
        <p:nvCxnSpPr>
          <p:cNvPr id="152" name="Gerade Verbindung mit Pfeil 151">
            <a:extLst>
              <a:ext uri="{FF2B5EF4-FFF2-40B4-BE49-F238E27FC236}">
                <a16:creationId xmlns:a16="http://schemas.microsoft.com/office/drawing/2014/main" id="{8E52A6C4-FAC4-A34E-96C4-3AF96C0927D8}"/>
              </a:ext>
            </a:extLst>
          </p:cNvPr>
          <p:cNvCxnSpPr>
            <a:cxnSpLocks/>
          </p:cNvCxnSpPr>
          <p:nvPr/>
        </p:nvCxnSpPr>
        <p:spPr>
          <a:xfrm>
            <a:off x="12434888" y="7140575"/>
            <a:ext cx="0" cy="487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152">
            <a:extLst>
              <a:ext uri="{FF2B5EF4-FFF2-40B4-BE49-F238E27FC236}">
                <a16:creationId xmlns:a16="http://schemas.microsoft.com/office/drawing/2014/main" id="{679B589B-6DA0-0A47-9D45-A529B8DB292B}"/>
              </a:ext>
            </a:extLst>
          </p:cNvPr>
          <p:cNvCxnSpPr>
            <a:cxnSpLocks/>
          </p:cNvCxnSpPr>
          <p:nvPr/>
        </p:nvCxnSpPr>
        <p:spPr>
          <a:xfrm>
            <a:off x="12434888" y="9120188"/>
            <a:ext cx="0" cy="4889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153">
            <a:extLst>
              <a:ext uri="{FF2B5EF4-FFF2-40B4-BE49-F238E27FC236}">
                <a16:creationId xmlns:a16="http://schemas.microsoft.com/office/drawing/2014/main" id="{E934CE5F-709D-F548-B109-596118978ABA}"/>
              </a:ext>
            </a:extLst>
          </p:cNvPr>
          <p:cNvCxnSpPr>
            <a:cxnSpLocks/>
          </p:cNvCxnSpPr>
          <p:nvPr/>
        </p:nvCxnSpPr>
        <p:spPr>
          <a:xfrm>
            <a:off x="14095413" y="5753100"/>
            <a:ext cx="0" cy="1844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EE383DB3-655B-CE4F-93E5-8E6428DA8842}"/>
              </a:ext>
            </a:extLst>
          </p:cNvPr>
          <p:cNvCxnSpPr>
            <a:cxnSpLocks/>
          </p:cNvCxnSpPr>
          <p:nvPr/>
        </p:nvCxnSpPr>
        <p:spPr>
          <a:xfrm>
            <a:off x="13847763" y="2560638"/>
            <a:ext cx="473075" cy="13287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>
            <a:extLst>
              <a:ext uri="{FF2B5EF4-FFF2-40B4-BE49-F238E27FC236}">
                <a16:creationId xmlns:a16="http://schemas.microsoft.com/office/drawing/2014/main" id="{E36DF023-52AA-AA47-A495-0474B55E8004}"/>
              </a:ext>
            </a:extLst>
          </p:cNvPr>
          <p:cNvCxnSpPr>
            <a:cxnSpLocks/>
          </p:cNvCxnSpPr>
          <p:nvPr/>
        </p:nvCxnSpPr>
        <p:spPr>
          <a:xfrm>
            <a:off x="11385550" y="439738"/>
            <a:ext cx="0" cy="10079037"/>
          </a:xfrm>
          <a:prstGeom prst="straightConnector1">
            <a:avLst/>
          </a:prstGeom>
          <a:ln w="19050">
            <a:solidFill>
              <a:schemeClr val="bg2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mit Pfeil 166">
            <a:extLst>
              <a:ext uri="{FF2B5EF4-FFF2-40B4-BE49-F238E27FC236}">
                <a16:creationId xmlns:a16="http://schemas.microsoft.com/office/drawing/2014/main" id="{9A314A3F-BA16-A447-9F44-D66402F931C1}"/>
              </a:ext>
            </a:extLst>
          </p:cNvPr>
          <p:cNvCxnSpPr>
            <a:cxnSpLocks/>
          </p:cNvCxnSpPr>
          <p:nvPr/>
        </p:nvCxnSpPr>
        <p:spPr>
          <a:xfrm>
            <a:off x="14165263" y="9178925"/>
            <a:ext cx="0" cy="4889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92" name="Grafik 8">
            <a:extLst>
              <a:ext uri="{FF2B5EF4-FFF2-40B4-BE49-F238E27FC236}">
                <a16:creationId xmlns:a16="http://schemas.microsoft.com/office/drawing/2014/main" id="{D08E26D6-D62F-F646-B7B7-85F5CF71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75" y="352425"/>
            <a:ext cx="6175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93" name="Gruppierung 5">
            <a:extLst>
              <a:ext uri="{FF2B5EF4-FFF2-40B4-BE49-F238E27FC236}">
                <a16:creationId xmlns:a16="http://schemas.microsoft.com/office/drawing/2014/main" id="{780ECFAC-3700-A845-B905-5F82C82B252E}"/>
              </a:ext>
            </a:extLst>
          </p:cNvPr>
          <p:cNvGrpSpPr>
            <a:grpSpLocks/>
          </p:cNvGrpSpPr>
          <p:nvPr/>
        </p:nvGrpSpPr>
        <p:grpSpPr bwMode="auto">
          <a:xfrm>
            <a:off x="14206538" y="10248900"/>
            <a:ext cx="936625" cy="396875"/>
            <a:chOff x="178480" y="9401464"/>
            <a:chExt cx="936104" cy="396392"/>
          </a:xfrm>
        </p:grpSpPr>
        <p:pic>
          <p:nvPicPr>
            <p:cNvPr id="22594" name="Bild 4" descr="by-sa.png">
              <a:extLst>
                <a:ext uri="{FF2B5EF4-FFF2-40B4-BE49-F238E27FC236}">
                  <a16:creationId xmlns:a16="http://schemas.microsoft.com/office/drawing/2014/main" id="{5F649239-A18C-0B46-B802-AA1EAFB23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9401464"/>
              <a:ext cx="720080" cy="25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5" name="Text Box 38">
              <a:extLst>
                <a:ext uri="{FF2B5EF4-FFF2-40B4-BE49-F238E27FC236}">
                  <a16:creationId xmlns:a16="http://schemas.microsoft.com/office/drawing/2014/main" id="{6BD718E0-1C76-EA4B-9A6C-DEFACE90C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480" y="9613190"/>
              <a:ext cx="9361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600">
                  <a:latin typeface="Andale Sans" panose="020B0603020104020203" pitchFamily="34" charset="0"/>
                  <a:ea typeface="ヒラギノ角ゴ Pro W3" panose="020B0300000000000000" pitchFamily="34" charset="-128"/>
                </a:rPr>
                <a:t>Hunor Karsa, 2020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uppieren 6">
            <a:extLst>
              <a:ext uri="{FF2B5EF4-FFF2-40B4-BE49-F238E27FC236}">
                <a16:creationId xmlns:a16="http://schemas.microsoft.com/office/drawing/2014/main" id="{9D60F09F-EA60-624C-BE12-476A2F677E99}"/>
              </a:ext>
            </a:extLst>
          </p:cNvPr>
          <p:cNvGrpSpPr>
            <a:grpSpLocks/>
          </p:cNvGrpSpPr>
          <p:nvPr/>
        </p:nvGrpSpPr>
        <p:grpSpPr bwMode="auto">
          <a:xfrm>
            <a:off x="4811713" y="1539875"/>
            <a:ext cx="1584325" cy="1382713"/>
            <a:chOff x="6925469" y="2218532"/>
            <a:chExt cx="1585912" cy="1383479"/>
          </a:xfrm>
        </p:grpSpPr>
        <p:pic>
          <p:nvPicPr>
            <p:cNvPr id="20530" name="Grafik 10">
              <a:extLst>
                <a:ext uri="{FF2B5EF4-FFF2-40B4-BE49-F238E27FC236}">
                  <a16:creationId xmlns:a16="http://schemas.microsoft.com/office/drawing/2014/main" id="{095CE2C6-A30A-DE4D-A85C-AEC493713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5469" y="2218532"/>
              <a:ext cx="1414463" cy="11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1" name="Text Box 214">
              <a:extLst>
                <a:ext uri="{FF2B5EF4-FFF2-40B4-BE49-F238E27FC236}">
                  <a16:creationId xmlns:a16="http://schemas.microsoft.com/office/drawing/2014/main" id="{C32C1F05-2D57-F540-9CD5-00BC066FF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5006" y="3170684"/>
              <a:ext cx="1476375" cy="431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passende T-Gedächtniszelle</a:t>
              </a:r>
            </a:p>
          </p:txBody>
        </p:sp>
      </p:grpSp>
      <p:grpSp>
        <p:nvGrpSpPr>
          <p:cNvPr id="20482" name="Gruppieren 12">
            <a:extLst>
              <a:ext uri="{FF2B5EF4-FFF2-40B4-BE49-F238E27FC236}">
                <a16:creationId xmlns:a16="http://schemas.microsoft.com/office/drawing/2014/main" id="{CF64CDFB-0703-3F4E-80FB-0A3F9B6ED403}"/>
              </a:ext>
            </a:extLst>
          </p:cNvPr>
          <p:cNvGrpSpPr>
            <a:grpSpLocks/>
          </p:cNvGrpSpPr>
          <p:nvPr/>
        </p:nvGrpSpPr>
        <p:grpSpPr bwMode="auto">
          <a:xfrm>
            <a:off x="862013" y="4584700"/>
            <a:ext cx="1887537" cy="1524000"/>
            <a:chOff x="1951346" y="6910388"/>
            <a:chExt cx="1571266" cy="1268286"/>
          </a:xfrm>
        </p:grpSpPr>
        <p:pic>
          <p:nvPicPr>
            <p:cNvPr id="20528" name="Grafik 24">
              <a:extLst>
                <a:ext uri="{FF2B5EF4-FFF2-40B4-BE49-F238E27FC236}">
                  <a16:creationId xmlns:a16="http://schemas.microsoft.com/office/drawing/2014/main" id="{A061B189-0F65-C44C-B83C-D110BC038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363" y="6910388"/>
              <a:ext cx="1336675" cy="9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9" name="Text Box 214">
              <a:extLst>
                <a:ext uri="{FF2B5EF4-FFF2-40B4-BE49-F238E27FC236}">
                  <a16:creationId xmlns:a16="http://schemas.microsoft.com/office/drawing/2014/main" id="{99A2BB81-A960-FC47-9BA0-687CCBA93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1346" y="7820026"/>
              <a:ext cx="1571266" cy="35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B-Gedächtniszellen vermehren sich</a:t>
              </a:r>
            </a:p>
          </p:txBody>
        </p:sp>
      </p:grpSp>
      <p:grpSp>
        <p:nvGrpSpPr>
          <p:cNvPr id="20483" name="Gruppieren 15">
            <a:extLst>
              <a:ext uri="{FF2B5EF4-FFF2-40B4-BE49-F238E27FC236}">
                <a16:creationId xmlns:a16="http://schemas.microsoft.com/office/drawing/2014/main" id="{7A848819-A12A-4F40-A5DC-CBBAD2E39639}"/>
              </a:ext>
            </a:extLst>
          </p:cNvPr>
          <p:cNvGrpSpPr>
            <a:grpSpLocks/>
          </p:cNvGrpSpPr>
          <p:nvPr/>
        </p:nvGrpSpPr>
        <p:grpSpPr bwMode="auto">
          <a:xfrm>
            <a:off x="3182938" y="9031288"/>
            <a:ext cx="1501775" cy="1409700"/>
            <a:chOff x="7319963" y="9126538"/>
            <a:chExt cx="1502568" cy="1409700"/>
          </a:xfrm>
        </p:grpSpPr>
        <p:pic>
          <p:nvPicPr>
            <p:cNvPr id="20526" name="Grafik 4">
              <a:extLst>
                <a:ext uri="{FF2B5EF4-FFF2-40B4-BE49-F238E27FC236}">
                  <a16:creationId xmlns:a16="http://schemas.microsoft.com/office/drawing/2014/main" id="{D9942164-6052-664F-A8E4-5C8A96C61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081" y="9126538"/>
              <a:ext cx="14414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7" name="Text Box 214">
              <a:extLst>
                <a:ext uri="{FF2B5EF4-FFF2-40B4-BE49-F238E27FC236}">
                  <a16:creationId xmlns:a16="http://schemas.microsoft.com/office/drawing/2014/main" id="{DAAE8058-7EB8-264A-B614-9C61132D5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9963" y="10104438"/>
              <a:ext cx="14763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latin typeface="Calibri" panose="020F0502020204030204" pitchFamily="34" charset="0"/>
                </a:rPr>
                <a:t>Antikörper verklumpen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Viren</a:t>
              </a:r>
            </a:p>
          </p:txBody>
        </p:sp>
      </p:grp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C5AD74A6-E03D-154F-8FB0-95321F576204}"/>
              </a:ext>
            </a:extLst>
          </p:cNvPr>
          <p:cNvCxnSpPr>
            <a:cxnSpLocks/>
          </p:cNvCxnSpPr>
          <p:nvPr/>
        </p:nvCxnSpPr>
        <p:spPr>
          <a:xfrm>
            <a:off x="1811338" y="4210050"/>
            <a:ext cx="0" cy="487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>
            <a:extLst>
              <a:ext uri="{FF2B5EF4-FFF2-40B4-BE49-F238E27FC236}">
                <a16:creationId xmlns:a16="http://schemas.microsoft.com/office/drawing/2014/main" id="{1A8B2D0E-12CE-664B-B38C-BFE8385E29B4}"/>
              </a:ext>
            </a:extLst>
          </p:cNvPr>
          <p:cNvCxnSpPr>
            <a:cxnSpLocks/>
          </p:cNvCxnSpPr>
          <p:nvPr/>
        </p:nvCxnSpPr>
        <p:spPr>
          <a:xfrm>
            <a:off x="2695575" y="9275763"/>
            <a:ext cx="628650" cy="301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6" name="Gruppieren 2">
            <a:extLst>
              <a:ext uri="{FF2B5EF4-FFF2-40B4-BE49-F238E27FC236}">
                <a16:creationId xmlns:a16="http://schemas.microsoft.com/office/drawing/2014/main" id="{E62FF467-7D84-6248-A143-CAFFA290C8F0}"/>
              </a:ext>
            </a:extLst>
          </p:cNvPr>
          <p:cNvGrpSpPr>
            <a:grpSpLocks/>
          </p:cNvGrpSpPr>
          <p:nvPr/>
        </p:nvGrpSpPr>
        <p:grpSpPr bwMode="auto">
          <a:xfrm>
            <a:off x="4227513" y="250825"/>
            <a:ext cx="1389062" cy="1238250"/>
            <a:chOff x="3196731" y="504032"/>
            <a:chExt cx="1389063" cy="1237180"/>
          </a:xfrm>
        </p:grpSpPr>
        <p:pic>
          <p:nvPicPr>
            <p:cNvPr id="20524" name="Grafik 4">
              <a:extLst>
                <a:ext uri="{FF2B5EF4-FFF2-40B4-BE49-F238E27FC236}">
                  <a16:creationId xmlns:a16="http://schemas.microsoft.com/office/drawing/2014/main" id="{0F6ACCE8-5CA2-ED49-B26B-D156CA7CB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731" y="504032"/>
              <a:ext cx="1389063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5" name="Text Box 214">
              <a:extLst>
                <a:ext uri="{FF2B5EF4-FFF2-40B4-BE49-F238E27FC236}">
                  <a16:creationId xmlns:a16="http://schemas.microsoft.com/office/drawing/2014/main" id="{B891A4F9-1570-E740-B999-6B54D401E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127" y="1310601"/>
              <a:ext cx="1326077" cy="430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Virus ist wieder in den  Körper gelangt</a:t>
              </a:r>
            </a:p>
          </p:txBody>
        </p:sp>
      </p:grpSp>
      <p:grpSp>
        <p:nvGrpSpPr>
          <p:cNvPr id="20487" name="Gruppieren 14">
            <a:extLst>
              <a:ext uri="{FF2B5EF4-FFF2-40B4-BE49-F238E27FC236}">
                <a16:creationId xmlns:a16="http://schemas.microsoft.com/office/drawing/2014/main" id="{4E837E26-68A3-7C46-A74D-595CBF21F405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8428038"/>
            <a:ext cx="1498600" cy="1435100"/>
            <a:chOff x="9026525" y="7893050"/>
            <a:chExt cx="1498600" cy="1435100"/>
          </a:xfrm>
        </p:grpSpPr>
        <p:sp>
          <p:nvSpPr>
            <p:cNvPr id="20522" name="Text Box 214">
              <a:extLst>
                <a:ext uri="{FF2B5EF4-FFF2-40B4-BE49-F238E27FC236}">
                  <a16:creationId xmlns:a16="http://schemas.microsoft.com/office/drawing/2014/main" id="{84D8AF45-919E-F643-8BED-07CDC82F3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34463" y="8897938"/>
              <a:ext cx="1490662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B-Zellen produzieren </a:t>
              </a:r>
              <a:r>
                <a:rPr lang="de-DE" altLang="de-DE" sz="1100">
                  <a:latin typeface="Calibri" panose="020F0502020204030204" pitchFamily="34" charset="0"/>
                </a:rPr>
                <a:t>passende Antikörper</a:t>
              </a:r>
            </a:p>
          </p:txBody>
        </p:sp>
        <p:pic>
          <p:nvPicPr>
            <p:cNvPr id="20523" name="Grafik 6">
              <a:extLst>
                <a:ext uri="{FF2B5EF4-FFF2-40B4-BE49-F238E27FC236}">
                  <a16:creationId xmlns:a16="http://schemas.microsoft.com/office/drawing/2014/main" id="{0D94B010-26B7-AD45-8D8F-BCD073623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525" y="7893050"/>
              <a:ext cx="1454150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8" name="Gruppieren 3">
            <a:extLst>
              <a:ext uri="{FF2B5EF4-FFF2-40B4-BE49-F238E27FC236}">
                <a16:creationId xmlns:a16="http://schemas.microsoft.com/office/drawing/2014/main" id="{2AA702DF-813A-5745-8F20-7948DD434C28}"/>
              </a:ext>
            </a:extLst>
          </p:cNvPr>
          <p:cNvGrpSpPr>
            <a:grpSpLocks/>
          </p:cNvGrpSpPr>
          <p:nvPr/>
        </p:nvGrpSpPr>
        <p:grpSpPr bwMode="auto">
          <a:xfrm>
            <a:off x="-104775" y="854075"/>
            <a:ext cx="1482725" cy="1392238"/>
            <a:chOff x="1094368" y="928688"/>
            <a:chExt cx="1482725" cy="1393224"/>
          </a:xfrm>
        </p:grpSpPr>
        <p:pic>
          <p:nvPicPr>
            <p:cNvPr id="20520" name="Grafik 26">
              <a:extLst>
                <a:ext uri="{FF2B5EF4-FFF2-40B4-BE49-F238E27FC236}">
                  <a16:creationId xmlns:a16="http://schemas.microsoft.com/office/drawing/2014/main" id="{A49CEC7C-E895-8247-9804-94AF68808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287" y="928688"/>
              <a:ext cx="12525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1" name="Text Box 214">
              <a:extLst>
                <a:ext uri="{FF2B5EF4-FFF2-40B4-BE49-F238E27FC236}">
                  <a16:creationId xmlns:a16="http://schemas.microsoft.com/office/drawing/2014/main" id="{DA4C7196-784C-2846-994F-C95846E0B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368" y="1890944"/>
              <a:ext cx="1482725" cy="430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B-Gedächtniszelle</a:t>
              </a:r>
            </a:p>
          </p:txBody>
        </p:sp>
      </p:grpSp>
      <p:grpSp>
        <p:nvGrpSpPr>
          <p:cNvPr id="20489" name="Gruppieren 13">
            <a:extLst>
              <a:ext uri="{FF2B5EF4-FFF2-40B4-BE49-F238E27FC236}">
                <a16:creationId xmlns:a16="http://schemas.microsoft.com/office/drawing/2014/main" id="{FEDFCFD4-3813-D742-8274-224984914948}"/>
              </a:ext>
            </a:extLst>
          </p:cNvPr>
          <p:cNvGrpSpPr>
            <a:grpSpLocks/>
          </p:cNvGrpSpPr>
          <p:nvPr/>
        </p:nvGrpSpPr>
        <p:grpSpPr bwMode="auto">
          <a:xfrm>
            <a:off x="957263" y="6705600"/>
            <a:ext cx="1773237" cy="1282700"/>
            <a:chOff x="2837674" y="8449064"/>
            <a:chExt cx="1772654" cy="1282326"/>
          </a:xfrm>
        </p:grpSpPr>
        <p:pic>
          <p:nvPicPr>
            <p:cNvPr id="20518" name="Grafik 28">
              <a:extLst>
                <a:ext uri="{FF2B5EF4-FFF2-40B4-BE49-F238E27FC236}">
                  <a16:creationId xmlns:a16="http://schemas.microsoft.com/office/drawing/2014/main" id="{D2A09B54-4C2F-DF4D-958A-FCB039453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898" y="8449064"/>
              <a:ext cx="1368425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9" name="Text Box 214">
              <a:extLst>
                <a:ext uri="{FF2B5EF4-FFF2-40B4-BE49-F238E27FC236}">
                  <a16:creationId xmlns:a16="http://schemas.microsoft.com/office/drawing/2014/main" id="{F914FFB2-F91A-2C4A-9987-EFE98AFEA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7674" y="9300367"/>
              <a:ext cx="1772654" cy="43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B-Gedächtniszellen werden zu wachsenden B-Zellen</a:t>
              </a:r>
            </a:p>
          </p:txBody>
        </p:sp>
      </p:grpSp>
      <p:grpSp>
        <p:nvGrpSpPr>
          <p:cNvPr id="20490" name="Gruppieren 76">
            <a:extLst>
              <a:ext uri="{FF2B5EF4-FFF2-40B4-BE49-F238E27FC236}">
                <a16:creationId xmlns:a16="http://schemas.microsoft.com/office/drawing/2014/main" id="{FF9CF966-13C1-0342-A30C-5FDB4FD27DC8}"/>
              </a:ext>
            </a:extLst>
          </p:cNvPr>
          <p:cNvGrpSpPr>
            <a:grpSpLocks/>
          </p:cNvGrpSpPr>
          <p:nvPr/>
        </p:nvGrpSpPr>
        <p:grpSpPr bwMode="auto">
          <a:xfrm>
            <a:off x="3317875" y="4627563"/>
            <a:ext cx="1774825" cy="1665287"/>
            <a:chOff x="8915618" y="2026338"/>
            <a:chExt cx="2247841" cy="2109036"/>
          </a:xfrm>
        </p:grpSpPr>
        <p:pic>
          <p:nvPicPr>
            <p:cNvPr id="20514" name="Grafik 17">
              <a:extLst>
                <a:ext uri="{FF2B5EF4-FFF2-40B4-BE49-F238E27FC236}">
                  <a16:creationId xmlns:a16="http://schemas.microsoft.com/office/drawing/2014/main" id="{4F29D860-EDCD-964C-BB70-82DCA1D7F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253" y="2493963"/>
              <a:ext cx="1224136" cy="89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5" name="Text Box 214">
              <a:extLst>
                <a:ext uri="{FF2B5EF4-FFF2-40B4-BE49-F238E27FC236}">
                  <a16:creationId xmlns:a16="http://schemas.microsoft.com/office/drawing/2014/main" id="{33023B96-88EC-3B45-A7EA-B27B3753B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5618" y="3374942"/>
              <a:ext cx="2247841" cy="76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T-Gedächtniszellen vermehren sich und werden zu T-Killerzellen</a:t>
              </a:r>
            </a:p>
          </p:txBody>
        </p:sp>
        <p:pic>
          <p:nvPicPr>
            <p:cNvPr id="20516" name="Grafik 17">
              <a:extLst>
                <a:ext uri="{FF2B5EF4-FFF2-40B4-BE49-F238E27FC236}">
                  <a16:creationId xmlns:a16="http://schemas.microsoft.com/office/drawing/2014/main" id="{35F29209-401E-464C-B920-284C11259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1" t="9171" r="19212" b="404"/>
            <a:stretch>
              <a:fillRect/>
            </a:stretch>
          </p:blipFill>
          <p:spPr bwMode="auto">
            <a:xfrm rot="-2220933">
              <a:off x="10129050" y="2319663"/>
              <a:ext cx="780969" cy="80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7" name="Grafik 17">
              <a:extLst>
                <a:ext uri="{FF2B5EF4-FFF2-40B4-BE49-F238E27FC236}">
                  <a16:creationId xmlns:a16="http://schemas.microsoft.com/office/drawing/2014/main" id="{B1B5FE2B-41E2-7942-9B67-2121F422F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1" t="9171" r="19212" b="404"/>
            <a:stretch>
              <a:fillRect/>
            </a:stretch>
          </p:blipFill>
          <p:spPr bwMode="auto">
            <a:xfrm rot="8260574">
              <a:off x="9001274" y="2026338"/>
              <a:ext cx="780969" cy="80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6FB2873A-CE12-2B43-82B7-DC3FA28F0A8E}"/>
              </a:ext>
            </a:extLst>
          </p:cNvPr>
          <p:cNvCxnSpPr>
            <a:cxnSpLocks/>
          </p:cNvCxnSpPr>
          <p:nvPr/>
        </p:nvCxnSpPr>
        <p:spPr>
          <a:xfrm flipH="1">
            <a:off x="2301875" y="1298575"/>
            <a:ext cx="1844675" cy="12049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418908C3-B488-1F4D-9EAD-5C7CCF0BAD6A}"/>
              </a:ext>
            </a:extLst>
          </p:cNvPr>
          <p:cNvCxnSpPr>
            <a:cxnSpLocks/>
          </p:cNvCxnSpPr>
          <p:nvPr/>
        </p:nvCxnSpPr>
        <p:spPr>
          <a:xfrm>
            <a:off x="1212850" y="2157413"/>
            <a:ext cx="246063" cy="350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3" name="Textfeld 13">
            <a:extLst>
              <a:ext uri="{FF2B5EF4-FFF2-40B4-BE49-F238E27FC236}">
                <a16:creationId xmlns:a16="http://schemas.microsoft.com/office/drawing/2014/main" id="{E1F98EB8-A77F-4E49-8E08-C5736E44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309563"/>
            <a:ext cx="215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Zweite Infektion</a:t>
            </a:r>
          </a:p>
        </p:txBody>
      </p:sp>
      <p:grpSp>
        <p:nvGrpSpPr>
          <p:cNvPr id="20494" name="Gruppieren 21">
            <a:extLst>
              <a:ext uri="{FF2B5EF4-FFF2-40B4-BE49-F238E27FC236}">
                <a16:creationId xmlns:a16="http://schemas.microsoft.com/office/drawing/2014/main" id="{FD3FD8D7-E71A-3A40-9621-8B74F5A8854D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2525713"/>
            <a:ext cx="1779588" cy="1617662"/>
            <a:chOff x="947961" y="2525105"/>
            <a:chExt cx="1779578" cy="1618364"/>
          </a:xfrm>
        </p:grpSpPr>
        <p:pic>
          <p:nvPicPr>
            <p:cNvPr id="20512" name="Grafik 2">
              <a:extLst>
                <a:ext uri="{FF2B5EF4-FFF2-40B4-BE49-F238E27FC236}">
                  <a16:creationId xmlns:a16="http://schemas.microsoft.com/office/drawing/2014/main" id="{29103116-6F14-3D41-BDC0-404AD8F1B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735" y="2525105"/>
              <a:ext cx="1371888" cy="1029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3" name="Text Box 214">
              <a:extLst>
                <a:ext uri="{FF2B5EF4-FFF2-40B4-BE49-F238E27FC236}">
                  <a16:creationId xmlns:a16="http://schemas.microsoft.com/office/drawing/2014/main" id="{09EB3471-815C-7648-8CD4-B7C4B0866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961" y="3543305"/>
              <a:ext cx="1779578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B-Gedächtniszelle dockt an das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 </a:t>
              </a:r>
              <a:r>
                <a:rPr lang="de-DE" altLang="de-DE" sz="1100">
                  <a:solidFill>
                    <a:srgbClr val="D900DE"/>
                  </a:solidFill>
                  <a:latin typeface="Calibri" panose="020F0502020204030204" pitchFamily="34" charset="0"/>
                </a:rPr>
                <a:t>und wird aktiviert</a:t>
              </a:r>
            </a:p>
          </p:txBody>
        </p:sp>
      </p:grpSp>
      <p:grpSp>
        <p:nvGrpSpPr>
          <p:cNvPr id="20495" name="Gruppieren 20">
            <a:extLst>
              <a:ext uri="{FF2B5EF4-FFF2-40B4-BE49-F238E27FC236}">
                <a16:creationId xmlns:a16="http://schemas.microsoft.com/office/drawing/2014/main" id="{28314669-455C-6A41-923A-483D1D1D3463}"/>
              </a:ext>
            </a:extLst>
          </p:cNvPr>
          <p:cNvGrpSpPr>
            <a:grpSpLocks/>
          </p:cNvGrpSpPr>
          <p:nvPr/>
        </p:nvGrpSpPr>
        <p:grpSpPr bwMode="auto">
          <a:xfrm>
            <a:off x="3084513" y="2503488"/>
            <a:ext cx="1779587" cy="1506537"/>
            <a:chOff x="4837416" y="2541765"/>
            <a:chExt cx="1780708" cy="1507153"/>
          </a:xfrm>
        </p:grpSpPr>
        <p:pic>
          <p:nvPicPr>
            <p:cNvPr id="20510" name="Grafik 8">
              <a:extLst>
                <a:ext uri="{FF2B5EF4-FFF2-40B4-BE49-F238E27FC236}">
                  <a16:creationId xmlns:a16="http://schemas.microsoft.com/office/drawing/2014/main" id="{1C29BA4B-8509-124E-A2A7-379137823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835" y="2541765"/>
              <a:ext cx="1193802" cy="96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1" name="Text Box 214">
              <a:extLst>
                <a:ext uri="{FF2B5EF4-FFF2-40B4-BE49-F238E27FC236}">
                  <a16:creationId xmlns:a16="http://schemas.microsoft.com/office/drawing/2014/main" id="{3F4B206D-E0C8-FA48-8CD3-1022FD0EBF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416" y="3448382"/>
              <a:ext cx="1780708" cy="600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passende T-Gedächtniszelle dockt an das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 und wird aktiviert</a:t>
              </a:r>
            </a:p>
          </p:txBody>
        </p:sp>
      </p:grpSp>
      <p:cxnSp>
        <p:nvCxnSpPr>
          <p:cNvPr id="110" name="Gerade Verbindung mit Pfeil 109">
            <a:extLst>
              <a:ext uri="{FF2B5EF4-FFF2-40B4-BE49-F238E27FC236}">
                <a16:creationId xmlns:a16="http://schemas.microsoft.com/office/drawing/2014/main" id="{BEA549EF-A0D8-2248-BB3B-E4D780456853}"/>
              </a:ext>
            </a:extLst>
          </p:cNvPr>
          <p:cNvCxnSpPr>
            <a:cxnSpLocks/>
          </p:cNvCxnSpPr>
          <p:nvPr/>
        </p:nvCxnSpPr>
        <p:spPr>
          <a:xfrm>
            <a:off x="1844675" y="6194425"/>
            <a:ext cx="0" cy="487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>
            <a:extLst>
              <a:ext uri="{FF2B5EF4-FFF2-40B4-BE49-F238E27FC236}">
                <a16:creationId xmlns:a16="http://schemas.microsoft.com/office/drawing/2014/main" id="{32E36706-F8C2-474A-84C7-03B5CCB036E0}"/>
              </a:ext>
            </a:extLst>
          </p:cNvPr>
          <p:cNvCxnSpPr>
            <a:cxnSpLocks/>
          </p:cNvCxnSpPr>
          <p:nvPr/>
        </p:nvCxnSpPr>
        <p:spPr>
          <a:xfrm>
            <a:off x="1844675" y="7986713"/>
            <a:ext cx="0" cy="4889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1EB66807-9C0E-1B4B-8498-8E14588CD70F}"/>
              </a:ext>
            </a:extLst>
          </p:cNvPr>
          <p:cNvCxnSpPr>
            <a:cxnSpLocks/>
          </p:cNvCxnSpPr>
          <p:nvPr/>
        </p:nvCxnSpPr>
        <p:spPr>
          <a:xfrm>
            <a:off x="4151313" y="4086225"/>
            <a:ext cx="0" cy="4889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9" name="Gruppieren 5">
            <a:extLst>
              <a:ext uri="{FF2B5EF4-FFF2-40B4-BE49-F238E27FC236}">
                <a16:creationId xmlns:a16="http://schemas.microsoft.com/office/drawing/2014/main" id="{7BEBF19B-FC06-E94F-BCEB-6B326F8FDF49}"/>
              </a:ext>
            </a:extLst>
          </p:cNvPr>
          <p:cNvGrpSpPr>
            <a:grpSpLocks/>
          </p:cNvGrpSpPr>
          <p:nvPr/>
        </p:nvGrpSpPr>
        <p:grpSpPr bwMode="auto">
          <a:xfrm>
            <a:off x="6399213" y="4394200"/>
            <a:ext cx="2236787" cy="1647825"/>
            <a:chOff x="11035447" y="904747"/>
            <a:chExt cx="2236787" cy="1648747"/>
          </a:xfrm>
        </p:grpSpPr>
        <p:pic>
          <p:nvPicPr>
            <p:cNvPr id="20508" name="Grafik 23">
              <a:extLst>
                <a:ext uri="{FF2B5EF4-FFF2-40B4-BE49-F238E27FC236}">
                  <a16:creationId xmlns:a16="http://schemas.microsoft.com/office/drawing/2014/main" id="{00733359-EAE2-E147-9519-C2E1D6269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035447" y="904747"/>
              <a:ext cx="2236787" cy="142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9" name="Text Box 214">
              <a:extLst>
                <a:ext uri="{FF2B5EF4-FFF2-40B4-BE49-F238E27FC236}">
                  <a16:creationId xmlns:a16="http://schemas.microsoft.com/office/drawing/2014/main" id="{33BD1549-0654-5749-9885-82EB069458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6627" y="2291884"/>
              <a:ext cx="191442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1417FF"/>
                  </a:solidFill>
                  <a:latin typeface="Calibri" panose="020F0502020204030204" pitchFamily="34" charset="0"/>
                </a:rPr>
                <a:t>Virus infiziert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100">
                  <a:solidFill>
                    <a:srgbClr val="FF9B04"/>
                  </a:solidFill>
                  <a:latin typeface="Calibri" panose="020F0502020204030204" pitchFamily="34" charset="0"/>
                </a:rPr>
                <a:t>Körperzelle</a:t>
              </a:r>
            </a:p>
          </p:txBody>
        </p:sp>
      </p:grp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FA1A9342-38DA-884D-A57D-8B1E235640A2}"/>
              </a:ext>
            </a:extLst>
          </p:cNvPr>
          <p:cNvCxnSpPr>
            <a:cxnSpLocks/>
          </p:cNvCxnSpPr>
          <p:nvPr/>
        </p:nvCxnSpPr>
        <p:spPr>
          <a:xfrm>
            <a:off x="5778500" y="1395413"/>
            <a:ext cx="1916113" cy="27479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1A687632-7BF4-294D-940B-7B5B3B9C09D1}"/>
              </a:ext>
            </a:extLst>
          </p:cNvPr>
          <p:cNvCxnSpPr>
            <a:cxnSpLocks/>
          </p:cNvCxnSpPr>
          <p:nvPr/>
        </p:nvCxnSpPr>
        <p:spPr>
          <a:xfrm flipH="1">
            <a:off x="7181850" y="6270625"/>
            <a:ext cx="334963" cy="2079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131">
            <a:extLst>
              <a:ext uri="{FF2B5EF4-FFF2-40B4-BE49-F238E27FC236}">
                <a16:creationId xmlns:a16="http://schemas.microsoft.com/office/drawing/2014/main" id="{17D04FF7-F473-0E45-94DF-4E7FB7F32149}"/>
              </a:ext>
            </a:extLst>
          </p:cNvPr>
          <p:cNvCxnSpPr>
            <a:cxnSpLocks/>
          </p:cNvCxnSpPr>
          <p:nvPr/>
        </p:nvCxnSpPr>
        <p:spPr>
          <a:xfrm flipH="1">
            <a:off x="4116388" y="1549400"/>
            <a:ext cx="557212" cy="9318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503" name="Gruppieren 7">
            <a:extLst>
              <a:ext uri="{FF2B5EF4-FFF2-40B4-BE49-F238E27FC236}">
                <a16:creationId xmlns:a16="http://schemas.microsoft.com/office/drawing/2014/main" id="{2138730D-1F65-944B-9955-405ED1ADC1FB}"/>
              </a:ext>
            </a:extLst>
          </p:cNvPr>
          <p:cNvGrpSpPr>
            <a:grpSpLocks/>
          </p:cNvGrpSpPr>
          <p:nvPr/>
        </p:nvGrpSpPr>
        <p:grpSpPr bwMode="auto">
          <a:xfrm>
            <a:off x="5216525" y="8364538"/>
            <a:ext cx="2827338" cy="2124075"/>
            <a:chOff x="11427235" y="4799582"/>
            <a:chExt cx="2827492" cy="2124969"/>
          </a:xfrm>
        </p:grpSpPr>
        <p:pic>
          <p:nvPicPr>
            <p:cNvPr id="20506" name="Grafik 19">
              <a:extLst>
                <a:ext uri="{FF2B5EF4-FFF2-40B4-BE49-F238E27FC236}">
                  <a16:creationId xmlns:a16="http://schemas.microsoft.com/office/drawing/2014/main" id="{9C3F2D71-62D0-8D46-877F-F53EF822A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427235" y="4799582"/>
              <a:ext cx="2827492" cy="1758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7" name="Text Box 214">
              <a:extLst>
                <a:ext uri="{FF2B5EF4-FFF2-40B4-BE49-F238E27FC236}">
                  <a16:creationId xmlns:a16="http://schemas.microsoft.com/office/drawing/2014/main" id="{7EE9837D-D82B-BE4C-9B1E-A9024096E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04521" y="6493664"/>
              <a:ext cx="247489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T-Killerzelle dockt an </a:t>
              </a:r>
              <a:r>
                <a:rPr lang="de-DE" altLang="de-DE" sz="1100">
                  <a:solidFill>
                    <a:srgbClr val="1417FF"/>
                  </a:solidFill>
                  <a:latin typeface="Calibri" panose="020F0502020204030204" pitchFamily="34" charset="0"/>
                </a:rPr>
                <a:t>passendes Antigen</a:t>
              </a:r>
              <a:r>
                <a:rPr lang="de-DE" altLang="de-DE" sz="1100">
                  <a:solidFill>
                    <a:srgbClr val="FF9B04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und zerstört die </a:t>
              </a:r>
              <a:r>
                <a:rPr lang="de-DE" altLang="de-DE" sz="1100">
                  <a:solidFill>
                    <a:srgbClr val="1417FF"/>
                  </a:solidFill>
                  <a:latin typeface="Calibri" panose="020F0502020204030204" pitchFamily="34" charset="0"/>
                </a:rPr>
                <a:t>befallene</a:t>
              </a:r>
              <a:r>
                <a:rPr lang="de-DE" altLang="de-DE" sz="1100">
                  <a:solidFill>
                    <a:srgbClr val="FF9B04"/>
                  </a:solidFill>
                  <a:latin typeface="Calibri" panose="020F0502020204030204" pitchFamily="34" charset="0"/>
                </a:rPr>
                <a:t> Körperzelle</a:t>
              </a:r>
            </a:p>
          </p:txBody>
        </p:sp>
      </p:grp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48032D2B-8573-5D47-B3C1-BE127929943A}"/>
              </a:ext>
            </a:extLst>
          </p:cNvPr>
          <p:cNvCxnSpPr>
            <a:cxnSpLocks/>
          </p:cNvCxnSpPr>
          <p:nvPr/>
        </p:nvCxnSpPr>
        <p:spPr>
          <a:xfrm flipH="1">
            <a:off x="4673600" y="2473325"/>
            <a:ext cx="503238" cy="355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>
            <a:extLst>
              <a:ext uri="{FF2B5EF4-FFF2-40B4-BE49-F238E27FC236}">
                <a16:creationId xmlns:a16="http://schemas.microsoft.com/office/drawing/2014/main" id="{43B595EA-9C57-0D45-B638-72099EF8D6F4}"/>
              </a:ext>
            </a:extLst>
          </p:cNvPr>
          <p:cNvCxnSpPr>
            <a:cxnSpLocks/>
          </p:cNvCxnSpPr>
          <p:nvPr/>
        </p:nvCxnSpPr>
        <p:spPr>
          <a:xfrm>
            <a:off x="4460875" y="6307138"/>
            <a:ext cx="1022350" cy="2349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uppierung 5">
            <a:extLst>
              <a:ext uri="{FF2B5EF4-FFF2-40B4-BE49-F238E27FC236}">
                <a16:creationId xmlns:a16="http://schemas.microsoft.com/office/drawing/2014/main" id="{E3FA942E-6D59-CE44-A8D8-7B2A008D88F3}"/>
              </a:ext>
            </a:extLst>
          </p:cNvPr>
          <p:cNvGrpSpPr>
            <a:grpSpLocks/>
          </p:cNvGrpSpPr>
          <p:nvPr/>
        </p:nvGrpSpPr>
        <p:grpSpPr bwMode="auto">
          <a:xfrm>
            <a:off x="14206538" y="10248900"/>
            <a:ext cx="936625" cy="396875"/>
            <a:chOff x="178480" y="9401464"/>
            <a:chExt cx="936104" cy="396392"/>
          </a:xfrm>
        </p:grpSpPr>
        <p:pic>
          <p:nvPicPr>
            <p:cNvPr id="54" name="Bild 4" descr="by-sa.png">
              <a:extLst>
                <a:ext uri="{FF2B5EF4-FFF2-40B4-BE49-F238E27FC236}">
                  <a16:creationId xmlns:a16="http://schemas.microsoft.com/office/drawing/2014/main" id="{BA458A84-FDC0-F440-A686-475A801B4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9401464"/>
              <a:ext cx="720080" cy="25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38">
              <a:extLst>
                <a:ext uri="{FF2B5EF4-FFF2-40B4-BE49-F238E27FC236}">
                  <a16:creationId xmlns:a16="http://schemas.microsoft.com/office/drawing/2014/main" id="{741F1007-D681-904E-AC81-1407F25DA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480" y="9613190"/>
              <a:ext cx="9361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600">
                  <a:latin typeface="Andale Sans" panose="020B0603020104020203" pitchFamily="34" charset="0"/>
                  <a:ea typeface="ヒラギノ角ゴ Pro W3" panose="020B0300000000000000" pitchFamily="34" charset="-128"/>
                </a:rPr>
                <a:t>Hunor Karsa, 2020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uppieren 13">
            <a:extLst>
              <a:ext uri="{FF2B5EF4-FFF2-40B4-BE49-F238E27FC236}">
                <a16:creationId xmlns:a16="http://schemas.microsoft.com/office/drawing/2014/main" id="{08881DE4-A07C-2B4B-A9D8-D9AEB943C07F}"/>
              </a:ext>
            </a:extLst>
          </p:cNvPr>
          <p:cNvGrpSpPr>
            <a:grpSpLocks/>
          </p:cNvGrpSpPr>
          <p:nvPr/>
        </p:nvGrpSpPr>
        <p:grpSpPr bwMode="auto">
          <a:xfrm>
            <a:off x="952500" y="9223375"/>
            <a:ext cx="1497013" cy="1281113"/>
            <a:chOff x="2967804" y="8449064"/>
            <a:chExt cx="1496519" cy="1281516"/>
          </a:xfrm>
        </p:grpSpPr>
        <p:pic>
          <p:nvPicPr>
            <p:cNvPr id="21572" name="Grafik 28">
              <a:extLst>
                <a:ext uri="{FF2B5EF4-FFF2-40B4-BE49-F238E27FC236}">
                  <a16:creationId xmlns:a16="http://schemas.microsoft.com/office/drawing/2014/main" id="{86D8A35B-B4FF-D147-8491-5A2A8814C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898" y="8449064"/>
              <a:ext cx="1368425" cy="89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73" name="Text Box 214">
              <a:extLst>
                <a:ext uri="{FF2B5EF4-FFF2-40B4-BE49-F238E27FC236}">
                  <a16:creationId xmlns:a16="http://schemas.microsoft.com/office/drawing/2014/main" id="{581F71BE-AA99-BF46-B583-5490CF3AB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804" y="9300367"/>
              <a:ext cx="149066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B-Zellen wachsen</a:t>
              </a:r>
            </a:p>
          </p:txBody>
        </p:sp>
      </p:grpSp>
      <p:grpSp>
        <p:nvGrpSpPr>
          <p:cNvPr id="21506" name="Gruppieren 4">
            <a:extLst>
              <a:ext uri="{FF2B5EF4-FFF2-40B4-BE49-F238E27FC236}">
                <a16:creationId xmlns:a16="http://schemas.microsoft.com/office/drawing/2014/main" id="{2EBA3E35-F612-7844-95EF-D1F3CF751869}"/>
              </a:ext>
            </a:extLst>
          </p:cNvPr>
          <p:cNvGrpSpPr>
            <a:grpSpLocks/>
          </p:cNvGrpSpPr>
          <p:nvPr/>
        </p:nvGrpSpPr>
        <p:grpSpPr bwMode="auto">
          <a:xfrm>
            <a:off x="3933825" y="134938"/>
            <a:ext cx="1270000" cy="1360487"/>
            <a:chOff x="3581548" y="134168"/>
            <a:chExt cx="1269506" cy="1360981"/>
          </a:xfrm>
        </p:grpSpPr>
        <p:sp>
          <p:nvSpPr>
            <p:cNvPr id="21570" name="Text Box 214">
              <a:extLst>
                <a:ext uri="{FF2B5EF4-FFF2-40B4-BE49-F238E27FC236}">
                  <a16:creationId xmlns:a16="http://schemas.microsoft.com/office/drawing/2014/main" id="{4ED0314F-69D3-1246-A749-7E67A689A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548" y="1064262"/>
              <a:ext cx="126950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Bakterium ist in den Körper gelangt</a:t>
              </a:r>
            </a:p>
          </p:txBody>
        </p:sp>
        <p:pic>
          <p:nvPicPr>
            <p:cNvPr id="21571" name="Grafik 2">
              <a:extLst>
                <a:ext uri="{FF2B5EF4-FFF2-40B4-BE49-F238E27FC236}">
                  <a16:creationId xmlns:a16="http://schemas.microsoft.com/office/drawing/2014/main" id="{4DCD29BF-DE04-3447-8D41-1BE01EB09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969" y="134168"/>
              <a:ext cx="802904" cy="96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7" name="Gruppieren 7">
            <a:extLst>
              <a:ext uri="{FF2B5EF4-FFF2-40B4-BE49-F238E27FC236}">
                <a16:creationId xmlns:a16="http://schemas.microsoft.com/office/drawing/2014/main" id="{D3A6DBA2-085D-994B-A1E1-6DD1B04DA687}"/>
              </a:ext>
            </a:extLst>
          </p:cNvPr>
          <p:cNvGrpSpPr>
            <a:grpSpLocks/>
          </p:cNvGrpSpPr>
          <p:nvPr/>
        </p:nvGrpSpPr>
        <p:grpSpPr bwMode="auto">
          <a:xfrm>
            <a:off x="3709988" y="1865313"/>
            <a:ext cx="1460500" cy="1495425"/>
            <a:chOff x="3358100" y="1865476"/>
            <a:chExt cx="1460326" cy="1495265"/>
          </a:xfrm>
        </p:grpSpPr>
        <p:sp>
          <p:nvSpPr>
            <p:cNvPr id="21568" name="Text Box 214">
              <a:extLst>
                <a:ext uri="{FF2B5EF4-FFF2-40B4-BE49-F238E27FC236}">
                  <a16:creationId xmlns:a16="http://schemas.microsoft.com/office/drawing/2014/main" id="{BA88F2C8-C0EA-324F-BB3E-03DA6A788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8100" y="2929854"/>
              <a:ext cx="146032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CA9701"/>
                  </a:solidFill>
                  <a:latin typeface="Calibri" panose="020F0502020204030204" pitchFamily="34" charset="0"/>
                </a:rPr>
                <a:t>Fresszelle erkennt und verdaut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Bakterium</a:t>
              </a:r>
            </a:p>
          </p:txBody>
        </p:sp>
        <p:pic>
          <p:nvPicPr>
            <p:cNvPr id="21569" name="Grafik 6">
              <a:extLst>
                <a:ext uri="{FF2B5EF4-FFF2-40B4-BE49-F238E27FC236}">
                  <a16:creationId xmlns:a16="http://schemas.microsoft.com/office/drawing/2014/main" id="{671DC442-578B-4248-A29F-6A4590959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406" y="1865476"/>
              <a:ext cx="1253709" cy="111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8" name="Gruppieren 12">
            <a:extLst>
              <a:ext uri="{FF2B5EF4-FFF2-40B4-BE49-F238E27FC236}">
                <a16:creationId xmlns:a16="http://schemas.microsoft.com/office/drawing/2014/main" id="{36159B24-DD79-F445-9375-989083788216}"/>
              </a:ext>
            </a:extLst>
          </p:cNvPr>
          <p:cNvGrpSpPr>
            <a:grpSpLocks/>
          </p:cNvGrpSpPr>
          <p:nvPr/>
        </p:nvGrpSpPr>
        <p:grpSpPr bwMode="auto">
          <a:xfrm>
            <a:off x="3455988" y="3535363"/>
            <a:ext cx="1471612" cy="1341437"/>
            <a:chOff x="3103233" y="3534754"/>
            <a:chExt cx="1472626" cy="1342621"/>
          </a:xfrm>
        </p:grpSpPr>
        <p:pic>
          <p:nvPicPr>
            <p:cNvPr id="21566" name="Grafik 11">
              <a:extLst>
                <a:ext uri="{FF2B5EF4-FFF2-40B4-BE49-F238E27FC236}">
                  <a16:creationId xmlns:a16="http://schemas.microsoft.com/office/drawing/2014/main" id="{FC6C96D9-E7F2-5C41-9DDE-E84E8CAB5D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747" y="3534754"/>
              <a:ext cx="1408112" cy="99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7" name="Text Box 214">
              <a:extLst>
                <a:ext uri="{FF2B5EF4-FFF2-40B4-BE49-F238E27FC236}">
                  <a16:creationId xmlns:a16="http://schemas.microsoft.com/office/drawing/2014/main" id="{965DE3EB-34A6-B84D-94A1-C8EEB42C3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233" y="4446750"/>
              <a:ext cx="1457197" cy="43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CA9701"/>
                  </a:solidFill>
                  <a:latin typeface="Calibri" panose="020F0502020204030204" pitchFamily="34" charset="0"/>
                </a:rPr>
                <a:t>Fresszelle präsentiert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Antigene</a:t>
              </a:r>
            </a:p>
          </p:txBody>
        </p:sp>
      </p:grpSp>
      <p:grpSp>
        <p:nvGrpSpPr>
          <p:cNvPr id="21509" name="Gruppieren 15">
            <a:extLst>
              <a:ext uri="{FF2B5EF4-FFF2-40B4-BE49-F238E27FC236}">
                <a16:creationId xmlns:a16="http://schemas.microsoft.com/office/drawing/2014/main" id="{C0808354-0CEF-604E-82E9-F6832DA93255}"/>
              </a:ext>
            </a:extLst>
          </p:cNvPr>
          <p:cNvGrpSpPr>
            <a:grpSpLocks/>
          </p:cNvGrpSpPr>
          <p:nvPr/>
        </p:nvGrpSpPr>
        <p:grpSpPr bwMode="auto">
          <a:xfrm>
            <a:off x="5603875" y="2809875"/>
            <a:ext cx="1474788" cy="1000125"/>
            <a:chOff x="5251340" y="2809769"/>
            <a:chExt cx="1474898" cy="1000231"/>
          </a:xfrm>
        </p:grpSpPr>
        <p:sp>
          <p:nvSpPr>
            <p:cNvPr id="21564" name="Text Box 214">
              <a:extLst>
                <a:ext uri="{FF2B5EF4-FFF2-40B4-BE49-F238E27FC236}">
                  <a16:creationId xmlns:a16="http://schemas.microsoft.com/office/drawing/2014/main" id="{916D6D45-49BB-2F41-89DF-0CFC9962E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1340" y="3548330"/>
              <a:ext cx="1474898" cy="26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passende T-Helferzelle</a:t>
              </a:r>
            </a:p>
          </p:txBody>
        </p:sp>
        <p:pic>
          <p:nvPicPr>
            <p:cNvPr id="21565" name="Grafik 14">
              <a:extLst>
                <a:ext uri="{FF2B5EF4-FFF2-40B4-BE49-F238E27FC236}">
                  <a16:creationId xmlns:a16="http://schemas.microsoft.com/office/drawing/2014/main" id="{60AE3A98-176D-F445-9C74-59849CC1B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262" y="2809769"/>
              <a:ext cx="863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Gruppieren 18">
            <a:extLst>
              <a:ext uri="{FF2B5EF4-FFF2-40B4-BE49-F238E27FC236}">
                <a16:creationId xmlns:a16="http://schemas.microsoft.com/office/drawing/2014/main" id="{7463C6CF-4465-D74C-8A37-40F6645BE659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4516438"/>
            <a:ext cx="3192463" cy="1260475"/>
            <a:chOff x="4434904" y="4516818"/>
            <a:chExt cx="3193033" cy="1259715"/>
          </a:xfrm>
        </p:grpSpPr>
        <p:pic>
          <p:nvPicPr>
            <p:cNvPr id="21562" name="Grafik 17">
              <a:extLst>
                <a:ext uri="{FF2B5EF4-FFF2-40B4-BE49-F238E27FC236}">
                  <a16:creationId xmlns:a16="http://schemas.microsoft.com/office/drawing/2014/main" id="{61CAB235-F664-C349-A3F7-B7BDEB8E7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904" y="4516818"/>
              <a:ext cx="1574644" cy="125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63" name="Text Box 214">
              <a:extLst>
                <a:ext uri="{FF2B5EF4-FFF2-40B4-BE49-F238E27FC236}">
                  <a16:creationId xmlns:a16="http://schemas.microsoft.com/office/drawing/2014/main" id="{69F8DBC3-93F9-5C4E-9CCB-011D34D42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8037" y="5056810"/>
              <a:ext cx="1739900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passende T-Helferzelle dockt an </a:t>
              </a:r>
              <a:r>
                <a:rPr lang="de-DE" altLang="de-DE" sz="1100">
                  <a:solidFill>
                    <a:srgbClr val="CA9701"/>
                  </a:solidFill>
                  <a:latin typeface="Calibri" panose="020F0502020204030204" pitchFamily="34" charset="0"/>
                </a:rPr>
                <a:t>präsentiertes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 an</a:t>
              </a:r>
            </a:p>
          </p:txBody>
        </p:sp>
      </p:grpSp>
      <p:grpSp>
        <p:nvGrpSpPr>
          <p:cNvPr id="21511" name="Gruppieren 22">
            <a:extLst>
              <a:ext uri="{FF2B5EF4-FFF2-40B4-BE49-F238E27FC236}">
                <a16:creationId xmlns:a16="http://schemas.microsoft.com/office/drawing/2014/main" id="{8AF58369-5028-2546-B158-F641C061E676}"/>
              </a:ext>
            </a:extLst>
          </p:cNvPr>
          <p:cNvGrpSpPr>
            <a:grpSpLocks/>
          </p:cNvGrpSpPr>
          <p:nvPr/>
        </p:nvGrpSpPr>
        <p:grpSpPr bwMode="auto">
          <a:xfrm>
            <a:off x="5233988" y="6103938"/>
            <a:ext cx="1446212" cy="1195387"/>
            <a:chOff x="4881563" y="6103623"/>
            <a:chExt cx="1446098" cy="1195702"/>
          </a:xfrm>
        </p:grpSpPr>
        <p:sp>
          <p:nvSpPr>
            <p:cNvPr id="21560" name="Text Box 214">
              <a:extLst>
                <a:ext uri="{FF2B5EF4-FFF2-40B4-BE49-F238E27FC236}">
                  <a16:creationId xmlns:a16="http://schemas.microsoft.com/office/drawing/2014/main" id="{E5D7B09B-FEC6-5C40-8248-5367525FF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563" y="6869068"/>
              <a:ext cx="1446098" cy="43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T-Helferzelle sendet Botenstoffe aus</a:t>
              </a:r>
            </a:p>
          </p:txBody>
        </p:sp>
        <p:pic>
          <p:nvPicPr>
            <p:cNvPr id="21561" name="Grafik 21">
              <a:extLst>
                <a:ext uri="{FF2B5EF4-FFF2-40B4-BE49-F238E27FC236}">
                  <a16:creationId xmlns:a16="http://schemas.microsoft.com/office/drawing/2014/main" id="{1FBB16B0-2B77-AE44-BA94-B83937E64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422" y="6103623"/>
              <a:ext cx="1214518" cy="80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uppieren 25">
            <a:extLst>
              <a:ext uri="{FF2B5EF4-FFF2-40B4-BE49-F238E27FC236}">
                <a16:creationId xmlns:a16="http://schemas.microsoft.com/office/drawing/2014/main" id="{9E57B1D7-28C1-A444-A696-8DA2EF861D64}"/>
              </a:ext>
            </a:extLst>
          </p:cNvPr>
          <p:cNvGrpSpPr>
            <a:grpSpLocks/>
          </p:cNvGrpSpPr>
          <p:nvPr/>
        </p:nvGrpSpPr>
        <p:grpSpPr bwMode="auto">
          <a:xfrm>
            <a:off x="5176838" y="7577138"/>
            <a:ext cx="1474787" cy="1222375"/>
            <a:chOff x="4825192" y="7577138"/>
            <a:chExt cx="1474008" cy="1222375"/>
          </a:xfrm>
        </p:grpSpPr>
        <p:sp>
          <p:nvSpPr>
            <p:cNvPr id="21558" name="Text Box 214">
              <a:extLst>
                <a:ext uri="{FF2B5EF4-FFF2-40B4-BE49-F238E27FC236}">
                  <a16:creationId xmlns:a16="http://schemas.microsoft.com/office/drawing/2014/main" id="{4A507914-4CFA-E141-8D1E-502F81720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5192" y="8369211"/>
              <a:ext cx="1474008" cy="430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es bilden sich T-Gedächtniszellen</a:t>
              </a:r>
            </a:p>
          </p:txBody>
        </p:sp>
        <p:pic>
          <p:nvPicPr>
            <p:cNvPr id="21559" name="Grafik 24">
              <a:extLst>
                <a:ext uri="{FF2B5EF4-FFF2-40B4-BE49-F238E27FC236}">
                  <a16:creationId xmlns:a16="http://schemas.microsoft.com/office/drawing/2014/main" id="{BC24961E-1FC3-FB40-9183-86B51975F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752" y="7577138"/>
              <a:ext cx="9461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3" name="Gruppieren 31">
            <a:extLst>
              <a:ext uri="{FF2B5EF4-FFF2-40B4-BE49-F238E27FC236}">
                <a16:creationId xmlns:a16="http://schemas.microsoft.com/office/drawing/2014/main" id="{76FE5C21-BB1D-7149-A825-E245FB82F0F4}"/>
              </a:ext>
            </a:extLst>
          </p:cNvPr>
          <p:cNvGrpSpPr>
            <a:grpSpLocks/>
          </p:cNvGrpSpPr>
          <p:nvPr/>
        </p:nvGrpSpPr>
        <p:grpSpPr bwMode="auto">
          <a:xfrm>
            <a:off x="373063" y="1155700"/>
            <a:ext cx="1482725" cy="1108075"/>
            <a:chOff x="20725" y="1155145"/>
            <a:chExt cx="1482725" cy="1108872"/>
          </a:xfrm>
        </p:grpSpPr>
        <p:sp>
          <p:nvSpPr>
            <p:cNvPr id="21556" name="Text Box 214">
              <a:extLst>
                <a:ext uri="{FF2B5EF4-FFF2-40B4-BE49-F238E27FC236}">
                  <a16:creationId xmlns:a16="http://schemas.microsoft.com/office/drawing/2014/main" id="{8B8C48F7-C96A-E54E-B49A-38CBC3880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25" y="2003716"/>
              <a:ext cx="1482725" cy="260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B-Zelle</a:t>
              </a:r>
            </a:p>
          </p:txBody>
        </p:sp>
        <p:pic>
          <p:nvPicPr>
            <p:cNvPr id="21557" name="Grafik 30">
              <a:extLst>
                <a:ext uri="{FF2B5EF4-FFF2-40B4-BE49-F238E27FC236}">
                  <a16:creationId xmlns:a16="http://schemas.microsoft.com/office/drawing/2014/main" id="{84CAE698-52E8-BC43-9AB1-B2DCD1DDC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58" y="1155145"/>
              <a:ext cx="907429" cy="8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4" name="Gruppieren 34">
            <a:extLst>
              <a:ext uri="{FF2B5EF4-FFF2-40B4-BE49-F238E27FC236}">
                <a16:creationId xmlns:a16="http://schemas.microsoft.com/office/drawing/2014/main" id="{1B7FC5A7-47BD-4249-8EEC-5431E60E1AAF}"/>
              </a:ext>
            </a:extLst>
          </p:cNvPr>
          <p:cNvGrpSpPr>
            <a:grpSpLocks/>
          </p:cNvGrpSpPr>
          <p:nvPr/>
        </p:nvGrpSpPr>
        <p:grpSpPr bwMode="auto">
          <a:xfrm>
            <a:off x="1624013" y="2511425"/>
            <a:ext cx="1641475" cy="1373188"/>
            <a:chOff x="1271588" y="2511960"/>
            <a:chExt cx="1641475" cy="1372653"/>
          </a:xfrm>
        </p:grpSpPr>
        <p:sp>
          <p:nvSpPr>
            <p:cNvPr id="21554" name="Text Box 214">
              <a:extLst>
                <a:ext uri="{FF2B5EF4-FFF2-40B4-BE49-F238E27FC236}">
                  <a16:creationId xmlns:a16="http://schemas.microsoft.com/office/drawing/2014/main" id="{65D190C5-6194-B44E-8153-17D2360FD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1588" y="3284538"/>
              <a:ext cx="16414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B-Zelle erkennt und verdaut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Bakterium</a:t>
              </a: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 und präsentiert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Antigene</a:t>
              </a:r>
            </a:p>
          </p:txBody>
        </p:sp>
        <p:pic>
          <p:nvPicPr>
            <p:cNvPr id="21555" name="Grafik 33">
              <a:extLst>
                <a:ext uri="{FF2B5EF4-FFF2-40B4-BE49-F238E27FC236}">
                  <a16:creationId xmlns:a16="http://schemas.microsoft.com/office/drawing/2014/main" id="{59E8725A-7697-DC49-9E51-13AD15765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3070" y="2511960"/>
              <a:ext cx="1426670" cy="81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uppieren 40">
            <a:extLst>
              <a:ext uri="{FF2B5EF4-FFF2-40B4-BE49-F238E27FC236}">
                <a16:creationId xmlns:a16="http://schemas.microsoft.com/office/drawing/2014/main" id="{F6B7BCC7-EF8F-E345-A2C0-CB3A95975636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6773863"/>
            <a:ext cx="1476375" cy="1368425"/>
            <a:chOff x="465138" y="6773600"/>
            <a:chExt cx="1475952" cy="1368688"/>
          </a:xfrm>
        </p:grpSpPr>
        <p:sp>
          <p:nvSpPr>
            <p:cNvPr id="21552" name="Text Box 214">
              <a:extLst>
                <a:ext uri="{FF2B5EF4-FFF2-40B4-BE49-F238E27FC236}">
                  <a16:creationId xmlns:a16="http://schemas.microsoft.com/office/drawing/2014/main" id="{AFA0BCD0-8C49-0F4D-8091-472850CB3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38" y="7712076"/>
              <a:ext cx="1475952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passende B-Zellen vermehren sich</a:t>
              </a:r>
            </a:p>
          </p:txBody>
        </p:sp>
        <p:pic>
          <p:nvPicPr>
            <p:cNvPr id="21553" name="Grafik 39">
              <a:extLst>
                <a:ext uri="{FF2B5EF4-FFF2-40B4-BE49-F238E27FC236}">
                  <a16:creationId xmlns:a16="http://schemas.microsoft.com/office/drawing/2014/main" id="{4DAE4D45-DD7F-4242-B6F8-FDB0B72B78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16" y="6773600"/>
              <a:ext cx="1247772" cy="97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uppieren 43">
            <a:extLst>
              <a:ext uri="{FF2B5EF4-FFF2-40B4-BE49-F238E27FC236}">
                <a16:creationId xmlns:a16="http://schemas.microsoft.com/office/drawing/2014/main" id="{047D22B8-92DC-504C-9693-CCAC1B5E2DFE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9077325"/>
            <a:ext cx="1584325" cy="1470025"/>
            <a:chOff x="2687457" y="9077377"/>
            <a:chExt cx="1585095" cy="1469973"/>
          </a:xfrm>
        </p:grpSpPr>
        <p:sp>
          <p:nvSpPr>
            <p:cNvPr id="21550" name="Text Box 214">
              <a:extLst>
                <a:ext uri="{FF2B5EF4-FFF2-40B4-BE49-F238E27FC236}">
                  <a16:creationId xmlns:a16="http://schemas.microsoft.com/office/drawing/2014/main" id="{7C948867-357A-AF4C-95EC-0BCFB038E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801" y="10117138"/>
              <a:ext cx="1490662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B-Zellen produzieren </a:t>
              </a:r>
              <a:r>
                <a:rPr lang="de-DE" altLang="de-DE" sz="1100">
                  <a:latin typeface="Calibri" panose="020F0502020204030204" pitchFamily="34" charset="0"/>
                </a:rPr>
                <a:t>passende Antikörper</a:t>
              </a:r>
            </a:p>
          </p:txBody>
        </p:sp>
        <p:pic>
          <p:nvPicPr>
            <p:cNvPr id="21551" name="Grafik 42">
              <a:extLst>
                <a:ext uri="{FF2B5EF4-FFF2-40B4-BE49-F238E27FC236}">
                  <a16:creationId xmlns:a16="http://schemas.microsoft.com/office/drawing/2014/main" id="{8147D4CA-06D1-C144-BFE6-A545B934E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457" y="9077377"/>
              <a:ext cx="1585095" cy="111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uppieren 46">
            <a:extLst>
              <a:ext uri="{FF2B5EF4-FFF2-40B4-BE49-F238E27FC236}">
                <a16:creationId xmlns:a16="http://schemas.microsoft.com/office/drawing/2014/main" id="{BBDEAA68-3CC1-EA42-BC48-B0441815176D}"/>
              </a:ext>
            </a:extLst>
          </p:cNvPr>
          <p:cNvGrpSpPr>
            <a:grpSpLocks/>
          </p:cNvGrpSpPr>
          <p:nvPr/>
        </p:nvGrpSpPr>
        <p:grpSpPr bwMode="auto">
          <a:xfrm>
            <a:off x="2736850" y="7737475"/>
            <a:ext cx="1474788" cy="1258888"/>
            <a:chOff x="2384425" y="7737337"/>
            <a:chExt cx="1474788" cy="1259025"/>
          </a:xfrm>
        </p:grpSpPr>
        <p:sp>
          <p:nvSpPr>
            <p:cNvPr id="21548" name="Text Box 214">
              <a:extLst>
                <a:ext uri="{FF2B5EF4-FFF2-40B4-BE49-F238E27FC236}">
                  <a16:creationId xmlns:a16="http://schemas.microsoft.com/office/drawing/2014/main" id="{505BB488-9B03-554F-AF65-4DF1A3108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425" y="8566390"/>
              <a:ext cx="1474788" cy="42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es bilden sich B-Gedächtniszellen</a:t>
              </a:r>
            </a:p>
          </p:txBody>
        </p:sp>
        <p:pic>
          <p:nvPicPr>
            <p:cNvPr id="21549" name="Grafik 45">
              <a:extLst>
                <a:ext uri="{FF2B5EF4-FFF2-40B4-BE49-F238E27FC236}">
                  <a16:creationId xmlns:a16="http://schemas.microsoft.com/office/drawing/2014/main" id="{2AADC3EC-3D54-7043-BBC8-3E1387EF1B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186" y="7737337"/>
              <a:ext cx="963431" cy="83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8" name="Gruppieren 49">
            <a:extLst>
              <a:ext uri="{FF2B5EF4-FFF2-40B4-BE49-F238E27FC236}">
                <a16:creationId xmlns:a16="http://schemas.microsoft.com/office/drawing/2014/main" id="{409C7EC4-0992-5D42-A490-6678C3007E77}"/>
              </a:ext>
            </a:extLst>
          </p:cNvPr>
          <p:cNvGrpSpPr>
            <a:grpSpLocks/>
          </p:cNvGrpSpPr>
          <p:nvPr/>
        </p:nvGrpSpPr>
        <p:grpSpPr bwMode="auto">
          <a:xfrm>
            <a:off x="5046663" y="9067800"/>
            <a:ext cx="1474787" cy="1450975"/>
            <a:chOff x="4693801" y="9067492"/>
            <a:chExt cx="1475596" cy="1451283"/>
          </a:xfrm>
        </p:grpSpPr>
        <p:sp>
          <p:nvSpPr>
            <p:cNvPr id="21546" name="Text Box 214">
              <a:extLst>
                <a:ext uri="{FF2B5EF4-FFF2-40B4-BE49-F238E27FC236}">
                  <a16:creationId xmlns:a16="http://schemas.microsoft.com/office/drawing/2014/main" id="{E1BB8A41-297E-2847-A9D0-DB35C31C4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3801" y="10086975"/>
              <a:ext cx="1475596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latin typeface="Calibri" panose="020F0502020204030204" pitchFamily="34" charset="0"/>
                </a:rPr>
                <a:t>Antikörper verklumpen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Bakterien</a:t>
              </a:r>
            </a:p>
          </p:txBody>
        </p:sp>
        <p:pic>
          <p:nvPicPr>
            <p:cNvPr id="21547" name="Grafik 48">
              <a:extLst>
                <a:ext uri="{FF2B5EF4-FFF2-40B4-BE49-F238E27FC236}">
                  <a16:creationId xmlns:a16="http://schemas.microsoft.com/office/drawing/2014/main" id="{D68C0D8E-696A-E54C-AE64-F37BD7CCE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769" y="9067492"/>
              <a:ext cx="1152020" cy="100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5" name="Gerade Verbindung mit Pfeil 144">
            <a:extLst>
              <a:ext uri="{FF2B5EF4-FFF2-40B4-BE49-F238E27FC236}">
                <a16:creationId xmlns:a16="http://schemas.microsoft.com/office/drawing/2014/main" id="{55F98356-9007-BD4B-A68E-B2988EE968FF}"/>
              </a:ext>
            </a:extLst>
          </p:cNvPr>
          <p:cNvCxnSpPr>
            <a:cxnSpLocks/>
          </p:cNvCxnSpPr>
          <p:nvPr/>
        </p:nvCxnSpPr>
        <p:spPr>
          <a:xfrm flipH="1" flipV="1">
            <a:off x="4624388" y="6332538"/>
            <a:ext cx="661987" cy="128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31877E32-11C7-C144-BBC8-D1D5A94EF5EE}"/>
              </a:ext>
            </a:extLst>
          </p:cNvPr>
          <p:cNvCxnSpPr>
            <a:cxnSpLocks/>
          </p:cNvCxnSpPr>
          <p:nvPr/>
        </p:nvCxnSpPr>
        <p:spPr>
          <a:xfrm>
            <a:off x="1814513" y="6396038"/>
            <a:ext cx="0" cy="409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>
            <a:extLst>
              <a:ext uri="{FF2B5EF4-FFF2-40B4-BE49-F238E27FC236}">
                <a16:creationId xmlns:a16="http://schemas.microsoft.com/office/drawing/2014/main" id="{E850C256-35E6-C447-9E38-E4E6195D4E1E}"/>
              </a:ext>
            </a:extLst>
          </p:cNvPr>
          <p:cNvCxnSpPr>
            <a:cxnSpLocks/>
          </p:cNvCxnSpPr>
          <p:nvPr/>
        </p:nvCxnSpPr>
        <p:spPr>
          <a:xfrm>
            <a:off x="2305050" y="7767638"/>
            <a:ext cx="641350" cy="3079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147">
            <a:extLst>
              <a:ext uri="{FF2B5EF4-FFF2-40B4-BE49-F238E27FC236}">
                <a16:creationId xmlns:a16="http://schemas.microsoft.com/office/drawing/2014/main" id="{41F49983-F452-EE46-8524-5827DF82B0FE}"/>
              </a:ext>
            </a:extLst>
          </p:cNvPr>
          <p:cNvCxnSpPr>
            <a:cxnSpLocks/>
          </p:cNvCxnSpPr>
          <p:nvPr/>
        </p:nvCxnSpPr>
        <p:spPr>
          <a:xfrm>
            <a:off x="1746250" y="8170863"/>
            <a:ext cx="31750" cy="9318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mit Pfeil 148">
            <a:extLst>
              <a:ext uri="{FF2B5EF4-FFF2-40B4-BE49-F238E27FC236}">
                <a16:creationId xmlns:a16="http://schemas.microsoft.com/office/drawing/2014/main" id="{1BED693C-8CE7-4D4D-9E10-63CC9DFF8634}"/>
              </a:ext>
            </a:extLst>
          </p:cNvPr>
          <p:cNvCxnSpPr>
            <a:cxnSpLocks/>
          </p:cNvCxnSpPr>
          <p:nvPr/>
        </p:nvCxnSpPr>
        <p:spPr>
          <a:xfrm>
            <a:off x="2463800" y="9742488"/>
            <a:ext cx="55403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>
            <a:extLst>
              <a:ext uri="{FF2B5EF4-FFF2-40B4-BE49-F238E27FC236}">
                <a16:creationId xmlns:a16="http://schemas.microsoft.com/office/drawing/2014/main" id="{9F62FF65-38EC-E945-A6AA-80A4363343F8}"/>
              </a:ext>
            </a:extLst>
          </p:cNvPr>
          <p:cNvCxnSpPr>
            <a:cxnSpLocks/>
          </p:cNvCxnSpPr>
          <p:nvPr/>
        </p:nvCxnSpPr>
        <p:spPr>
          <a:xfrm>
            <a:off x="4699000" y="9744075"/>
            <a:ext cx="4016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786EE60E-2FFC-254B-BDFE-3A011A6B6EAE}"/>
              </a:ext>
            </a:extLst>
          </p:cNvPr>
          <p:cNvCxnSpPr>
            <a:cxnSpLocks/>
            <a:stCxn id="21570" idx="1"/>
          </p:cNvCxnSpPr>
          <p:nvPr/>
        </p:nvCxnSpPr>
        <p:spPr>
          <a:xfrm flipH="1">
            <a:off x="2640013" y="1279525"/>
            <a:ext cx="1293812" cy="12239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3D6D1A77-6199-DC42-9E21-1DD7287CED1F}"/>
              </a:ext>
            </a:extLst>
          </p:cNvPr>
          <p:cNvCxnSpPr>
            <a:cxnSpLocks/>
          </p:cNvCxnSpPr>
          <p:nvPr/>
        </p:nvCxnSpPr>
        <p:spPr>
          <a:xfrm flipH="1">
            <a:off x="5159375" y="2012950"/>
            <a:ext cx="504825" cy="1968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CC42D4F0-4506-C241-9C33-43259BE1A825}"/>
              </a:ext>
            </a:extLst>
          </p:cNvPr>
          <p:cNvCxnSpPr>
            <a:cxnSpLocks/>
          </p:cNvCxnSpPr>
          <p:nvPr/>
        </p:nvCxnSpPr>
        <p:spPr>
          <a:xfrm>
            <a:off x="2308225" y="3994150"/>
            <a:ext cx="0" cy="10064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736F7F10-0A14-774F-9F16-7D37D4FBBD57}"/>
              </a:ext>
            </a:extLst>
          </p:cNvPr>
          <p:cNvCxnSpPr>
            <a:cxnSpLocks/>
          </p:cNvCxnSpPr>
          <p:nvPr/>
        </p:nvCxnSpPr>
        <p:spPr>
          <a:xfrm flipH="1" flipV="1">
            <a:off x="2671763" y="5741988"/>
            <a:ext cx="527050" cy="2349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43">
            <a:extLst>
              <a:ext uri="{FF2B5EF4-FFF2-40B4-BE49-F238E27FC236}">
                <a16:creationId xmlns:a16="http://schemas.microsoft.com/office/drawing/2014/main" id="{BB36B8C6-32D1-8743-B704-442992DEE2CC}"/>
              </a:ext>
            </a:extLst>
          </p:cNvPr>
          <p:cNvCxnSpPr>
            <a:cxnSpLocks/>
          </p:cNvCxnSpPr>
          <p:nvPr/>
        </p:nvCxnSpPr>
        <p:spPr>
          <a:xfrm flipH="1">
            <a:off x="5970588" y="7286625"/>
            <a:ext cx="80962" cy="319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1997D0C6-FE3C-AE48-85C1-704E2078E910}"/>
              </a:ext>
            </a:extLst>
          </p:cNvPr>
          <p:cNvCxnSpPr>
            <a:cxnSpLocks/>
          </p:cNvCxnSpPr>
          <p:nvPr/>
        </p:nvCxnSpPr>
        <p:spPr>
          <a:xfrm>
            <a:off x="1393825" y="2270125"/>
            <a:ext cx="358775" cy="384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31" name="Textfeld 13">
            <a:extLst>
              <a:ext uri="{FF2B5EF4-FFF2-40B4-BE49-F238E27FC236}">
                <a16:creationId xmlns:a16="http://schemas.microsoft.com/office/drawing/2014/main" id="{A1251DF2-D706-D74A-8047-75EA013A8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174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altLang="de-DE"/>
              <a:t>Infektion durch ein Bakterium</a:t>
            </a:r>
          </a:p>
        </p:txBody>
      </p: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2392F684-5E04-3A4E-A3CA-0A590702B52A}"/>
              </a:ext>
            </a:extLst>
          </p:cNvPr>
          <p:cNvCxnSpPr>
            <a:cxnSpLocks/>
          </p:cNvCxnSpPr>
          <p:nvPr/>
        </p:nvCxnSpPr>
        <p:spPr>
          <a:xfrm>
            <a:off x="4560888" y="1541463"/>
            <a:ext cx="0" cy="2952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mit Pfeil 141">
            <a:extLst>
              <a:ext uri="{FF2B5EF4-FFF2-40B4-BE49-F238E27FC236}">
                <a16:creationId xmlns:a16="http://schemas.microsoft.com/office/drawing/2014/main" id="{3479E4FC-7566-D34A-B17F-88220A5AEDA2}"/>
              </a:ext>
            </a:extLst>
          </p:cNvPr>
          <p:cNvCxnSpPr>
            <a:cxnSpLocks/>
          </p:cNvCxnSpPr>
          <p:nvPr/>
        </p:nvCxnSpPr>
        <p:spPr>
          <a:xfrm>
            <a:off x="4243388" y="3360738"/>
            <a:ext cx="0" cy="222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mit Pfeil 142">
            <a:extLst>
              <a:ext uri="{FF2B5EF4-FFF2-40B4-BE49-F238E27FC236}">
                <a16:creationId xmlns:a16="http://schemas.microsoft.com/office/drawing/2014/main" id="{62345AE4-DF21-064B-99B8-C778110B84F5}"/>
              </a:ext>
            </a:extLst>
          </p:cNvPr>
          <p:cNvCxnSpPr>
            <a:cxnSpLocks/>
          </p:cNvCxnSpPr>
          <p:nvPr/>
        </p:nvCxnSpPr>
        <p:spPr>
          <a:xfrm>
            <a:off x="5351463" y="5708650"/>
            <a:ext cx="320675" cy="365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>
            <a:extLst>
              <a:ext uri="{FF2B5EF4-FFF2-40B4-BE49-F238E27FC236}">
                <a16:creationId xmlns:a16="http://schemas.microsoft.com/office/drawing/2014/main" id="{F5C3D16B-F863-AD46-A74C-48BB63E5532C}"/>
              </a:ext>
            </a:extLst>
          </p:cNvPr>
          <p:cNvCxnSpPr>
            <a:cxnSpLocks/>
          </p:cNvCxnSpPr>
          <p:nvPr/>
        </p:nvCxnSpPr>
        <p:spPr>
          <a:xfrm flipH="1">
            <a:off x="5711825" y="3838575"/>
            <a:ext cx="339725" cy="6778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>
            <a:extLst>
              <a:ext uri="{FF2B5EF4-FFF2-40B4-BE49-F238E27FC236}">
                <a16:creationId xmlns:a16="http://schemas.microsoft.com/office/drawing/2014/main" id="{2559D929-364A-9949-8C13-A38D5052F609}"/>
              </a:ext>
            </a:extLst>
          </p:cNvPr>
          <p:cNvCxnSpPr>
            <a:cxnSpLocks/>
          </p:cNvCxnSpPr>
          <p:nvPr/>
        </p:nvCxnSpPr>
        <p:spPr>
          <a:xfrm>
            <a:off x="4841875" y="4367213"/>
            <a:ext cx="358775" cy="249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37" name="Gruppieren 28">
            <a:extLst>
              <a:ext uri="{FF2B5EF4-FFF2-40B4-BE49-F238E27FC236}">
                <a16:creationId xmlns:a16="http://schemas.microsoft.com/office/drawing/2014/main" id="{A65CA98B-05E8-A94A-932C-7CB6DB6C05B7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5856288"/>
            <a:ext cx="1550988" cy="1489075"/>
            <a:chOff x="2759075" y="5856365"/>
            <a:chExt cx="1550988" cy="1488999"/>
          </a:xfrm>
        </p:grpSpPr>
        <p:sp>
          <p:nvSpPr>
            <p:cNvPr id="21544" name="Text Box 214">
              <a:extLst>
                <a:ext uri="{FF2B5EF4-FFF2-40B4-BE49-F238E27FC236}">
                  <a16:creationId xmlns:a16="http://schemas.microsoft.com/office/drawing/2014/main" id="{45EF44E8-3AF1-6E47-8B6D-6153CE16C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9075" y="6913480"/>
              <a:ext cx="1550988" cy="43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passende T-Helferzellen vermehren sich</a:t>
              </a:r>
            </a:p>
          </p:txBody>
        </p:sp>
        <p:pic>
          <p:nvPicPr>
            <p:cNvPr id="21545" name="Grafik 27">
              <a:extLst>
                <a:ext uri="{FF2B5EF4-FFF2-40B4-BE49-F238E27FC236}">
                  <a16:creationId xmlns:a16="http://schemas.microsoft.com/office/drawing/2014/main" id="{60056502-6752-A349-B251-6F522A9BF1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405" y="5856365"/>
              <a:ext cx="1283379" cy="1075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8" name="Gruppieren 37">
            <a:extLst>
              <a:ext uri="{FF2B5EF4-FFF2-40B4-BE49-F238E27FC236}">
                <a16:creationId xmlns:a16="http://schemas.microsoft.com/office/drawing/2014/main" id="{88C0846B-C5B1-0A42-9B75-B53032D82B6F}"/>
              </a:ext>
            </a:extLst>
          </p:cNvPr>
          <p:cNvGrpSpPr>
            <a:grpSpLocks/>
          </p:cNvGrpSpPr>
          <p:nvPr/>
        </p:nvGrpSpPr>
        <p:grpSpPr bwMode="auto">
          <a:xfrm>
            <a:off x="1144588" y="5010150"/>
            <a:ext cx="1574800" cy="1446213"/>
            <a:chOff x="792310" y="5009578"/>
            <a:chExt cx="1574640" cy="1446481"/>
          </a:xfrm>
        </p:grpSpPr>
        <p:pic>
          <p:nvPicPr>
            <p:cNvPr id="21542" name="Grafik 36">
              <a:extLst>
                <a:ext uri="{FF2B5EF4-FFF2-40B4-BE49-F238E27FC236}">
                  <a16:creationId xmlns:a16="http://schemas.microsoft.com/office/drawing/2014/main" id="{E8BA66E0-92E9-394E-B7ED-3EF4D129A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48" y="5009578"/>
              <a:ext cx="1405559" cy="937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3" name="Text Box 214">
              <a:extLst>
                <a:ext uri="{FF2B5EF4-FFF2-40B4-BE49-F238E27FC236}">
                  <a16:creationId xmlns:a16="http://schemas.microsoft.com/office/drawing/2014/main" id="{AF3E7F14-7677-A14F-85EC-7313ABB178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10" y="5855780"/>
              <a:ext cx="1574640" cy="600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T-Helferzelle</a:t>
              </a: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 </a:t>
              </a:r>
              <a:r>
                <a:rPr lang="de-DE" altLang="de-DE" sz="1100">
                  <a:solidFill>
                    <a:srgbClr val="008219"/>
                  </a:solidFill>
                  <a:latin typeface="Calibri" panose="020F0502020204030204" pitchFamily="34" charset="0"/>
                </a:rPr>
                <a:t>dockt an </a:t>
              </a: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präsentiertes </a:t>
              </a:r>
              <a:r>
                <a:rPr lang="de-DE" altLang="de-DE" sz="1100">
                  <a:solidFill>
                    <a:srgbClr val="0018FF"/>
                  </a:solidFill>
                  <a:latin typeface="Calibri" panose="020F0502020204030204" pitchFamily="34" charset="0"/>
                </a:rPr>
                <a:t>Antigen</a:t>
              </a:r>
              <a:r>
                <a:rPr lang="de-DE" altLang="de-DE" sz="1100">
                  <a:solidFill>
                    <a:srgbClr val="D800DE"/>
                  </a:solidFill>
                  <a:latin typeface="Calibri" panose="020F0502020204030204" pitchFamily="34" charset="0"/>
                </a:rPr>
                <a:t> an und aktiviert B-Zelle</a:t>
              </a:r>
            </a:p>
          </p:txBody>
        </p:sp>
      </p:grpSp>
      <p:grpSp>
        <p:nvGrpSpPr>
          <p:cNvPr id="21539" name="Gruppieren 1">
            <a:extLst>
              <a:ext uri="{FF2B5EF4-FFF2-40B4-BE49-F238E27FC236}">
                <a16:creationId xmlns:a16="http://schemas.microsoft.com/office/drawing/2014/main" id="{11B88FD8-D528-654A-BCF6-1EDBFE6CFA4B}"/>
              </a:ext>
            </a:extLst>
          </p:cNvPr>
          <p:cNvGrpSpPr>
            <a:grpSpLocks/>
          </p:cNvGrpSpPr>
          <p:nvPr/>
        </p:nvGrpSpPr>
        <p:grpSpPr bwMode="auto">
          <a:xfrm>
            <a:off x="5502275" y="1447800"/>
            <a:ext cx="1476375" cy="1106488"/>
            <a:chOff x="6642894" y="153194"/>
            <a:chExt cx="1476375" cy="1107281"/>
          </a:xfrm>
        </p:grpSpPr>
        <p:pic>
          <p:nvPicPr>
            <p:cNvPr id="21540" name="Grafik 2">
              <a:extLst>
                <a:ext uri="{FF2B5EF4-FFF2-40B4-BE49-F238E27FC236}">
                  <a16:creationId xmlns:a16="http://schemas.microsoft.com/office/drawing/2014/main" id="{F450F0F5-83CE-694A-88A2-211A8F941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157" y="153194"/>
              <a:ext cx="1408112" cy="9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1" name="Text Box 214">
              <a:extLst>
                <a:ext uri="{FF2B5EF4-FFF2-40B4-BE49-F238E27FC236}">
                  <a16:creationId xmlns:a16="http://schemas.microsoft.com/office/drawing/2014/main" id="{1BFB9D51-C5D8-D946-AF21-BDD93144D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2894" y="998538"/>
              <a:ext cx="14763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100">
                  <a:solidFill>
                    <a:srgbClr val="CA9701"/>
                  </a:solidFill>
                  <a:latin typeface="Calibri" panose="020F0502020204030204" pitchFamily="34" charset="0"/>
                </a:rPr>
                <a:t>Fresszelle</a:t>
              </a:r>
            </a:p>
          </p:txBody>
        </p:sp>
      </p:grpSp>
      <p:grpSp>
        <p:nvGrpSpPr>
          <p:cNvPr id="71" name="Gruppierung 5">
            <a:extLst>
              <a:ext uri="{FF2B5EF4-FFF2-40B4-BE49-F238E27FC236}">
                <a16:creationId xmlns:a16="http://schemas.microsoft.com/office/drawing/2014/main" id="{CC41E2AD-ACBA-084B-84A3-8C260AF44AE2}"/>
              </a:ext>
            </a:extLst>
          </p:cNvPr>
          <p:cNvGrpSpPr>
            <a:grpSpLocks/>
          </p:cNvGrpSpPr>
          <p:nvPr/>
        </p:nvGrpSpPr>
        <p:grpSpPr bwMode="auto">
          <a:xfrm>
            <a:off x="14206538" y="10248900"/>
            <a:ext cx="936625" cy="396875"/>
            <a:chOff x="178480" y="9401464"/>
            <a:chExt cx="936104" cy="396392"/>
          </a:xfrm>
        </p:grpSpPr>
        <p:pic>
          <p:nvPicPr>
            <p:cNvPr id="72" name="Bild 4" descr="by-sa.png">
              <a:extLst>
                <a:ext uri="{FF2B5EF4-FFF2-40B4-BE49-F238E27FC236}">
                  <a16:creationId xmlns:a16="http://schemas.microsoft.com/office/drawing/2014/main" id="{A8CAFE99-1848-EC41-BFA7-A6E7AE98F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48" y="9401464"/>
              <a:ext cx="720080" cy="25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 Box 38">
              <a:extLst>
                <a:ext uri="{FF2B5EF4-FFF2-40B4-BE49-F238E27FC236}">
                  <a16:creationId xmlns:a16="http://schemas.microsoft.com/office/drawing/2014/main" id="{48160EC5-1CEC-D74E-B1C6-B688497B5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480" y="9613190"/>
              <a:ext cx="93610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600">
                  <a:latin typeface="Andale Sans" panose="020B0603020104020203" pitchFamily="34" charset="0"/>
                  <a:ea typeface="ヒラギノ角ゴ Pro W3" panose="020B0300000000000000" pitchFamily="34" charset="-128"/>
                </a:rPr>
                <a:t>Hunor Karsa, 2020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Macintosh PowerPoint</Application>
  <PresentationFormat>Benutzerdefiniert</PresentationFormat>
  <Paragraphs>64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ＭＳ Ｐゴシック</vt:lpstr>
      <vt:lpstr>Calibri</vt:lpstr>
      <vt:lpstr>Andale Sans</vt:lpstr>
      <vt:lpstr>ヒラギノ角ゴ Pro W3</vt:lpstr>
      <vt:lpstr>Standarddesign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Huni</dc:creator>
  <cp:lastModifiedBy>Hunor Karsa</cp:lastModifiedBy>
  <cp:revision>280</cp:revision>
  <cp:lastPrinted>2020-06-18T17:36:04Z</cp:lastPrinted>
  <dcterms:created xsi:type="dcterms:W3CDTF">2013-01-17T16:10:26Z</dcterms:created>
  <dcterms:modified xsi:type="dcterms:W3CDTF">2020-12-04T17:34:57Z</dcterms:modified>
</cp:coreProperties>
</file>