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1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8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BFF"/>
          </a:solidFill>
          <a:ln w="12700">
            <a:solidFill>
              <a:srgbClr val="F8FBFF">
                <a:alpha val="0"/>
              </a:srgbClr>
            </a:solidFill>
            <a:prstDash val="solid"/>
          </a:ln>
        </p:spPr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3856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4A3B8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3856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4A3B8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67665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563EB"/>
                </a:solidFill>
              </a:rPr>
              <a:t>Grundlagen der Informatik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694944" y="1078992"/>
            <a:ext cx="48920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Hardware</a:t>
            </a:r>
            <a:endParaRPr lang="en-US" sz="5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4800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200" dirty="0">
                <a:solidFill>
                  <a:srgbClr val="334155"/>
                </a:solidFill>
              </a:rPr>
              <a:t>Alles, was man am Computer anfassen kann – vom Prozessor bis zur Maus.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731520" y="3429000"/>
            <a:ext cx="1060704" cy="384048"/>
          </a:xfrm>
          <a:prstGeom prst="roundRect">
            <a:avLst>
              <a:gd name="adj" fmla="val 19048"/>
            </a:avLst>
          </a:prstGeom>
          <a:solidFill>
            <a:srgbClr val="EA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31520" y="3538728"/>
            <a:ext cx="10607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2563EB"/>
                </a:solidFill>
              </a:rPr>
              <a:t>anfassen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1993392" y="3429000"/>
            <a:ext cx="1060704" cy="384048"/>
          </a:xfrm>
          <a:prstGeom prst="roundRect">
            <a:avLst>
              <a:gd name="adj" fmla="val 19048"/>
            </a:avLst>
          </a:prstGeom>
          <a:solidFill>
            <a:srgbClr val="ECFD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993392" y="3538728"/>
            <a:ext cx="10607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0B981"/>
                </a:solidFill>
              </a:rPr>
              <a:t>verbinden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255264" y="3429000"/>
            <a:ext cx="1060704" cy="384048"/>
          </a:xfrm>
          <a:prstGeom prst="roundRect">
            <a:avLst>
              <a:gd name="adj" fmla="val 19048"/>
            </a:avLst>
          </a:prstGeom>
          <a:solidFill>
            <a:srgbClr val="FFF7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55264" y="3538728"/>
            <a:ext cx="10607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59E0B"/>
                </a:solidFill>
              </a:rPr>
              <a:t>eingeben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517136" y="3429000"/>
            <a:ext cx="1060704" cy="384048"/>
          </a:xfrm>
          <a:prstGeom prst="roundRect">
            <a:avLst>
              <a:gd name="adj" fmla="val 19048"/>
            </a:avLst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17136" y="3538728"/>
            <a:ext cx="10607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7C3AED"/>
                </a:solidFill>
              </a:rPr>
              <a:t>ausgeben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731520" y="5650992"/>
            <a:ext cx="4846320" cy="658368"/>
          </a:xfrm>
          <a:prstGeom prst="roundRect">
            <a:avLst>
              <a:gd name="adj" fmla="val 11111"/>
            </a:avLst>
          </a:prstGeom>
          <a:solidFill>
            <a:srgbClr val="172033"/>
          </a:solidFill>
          <a:ln w="12700">
            <a:solidFill>
              <a:srgbClr val="172033">
                <a:alpha val="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96112" y="5806440"/>
            <a:ext cx="45171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Einstiegsfrage: Welche Hardware liegt gerade vor dir?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5715000" y="914400"/>
            <a:ext cx="5989320" cy="475488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12700">
            <a:solidFill>
              <a:srgbClr val="E2E8F0">
                <a:alpha val="60000"/>
              </a:srgbClr>
            </a:solidFill>
            <a:prstDash val="solid"/>
          </a:ln>
        </p:spPr>
      </p:sp>
      <p:pic>
        <p:nvPicPr>
          <p:cNvPr id="16" name="Image 0" descr="/mnt/data/a_clean_vector_style_illustration_of_a_modern_work_batch_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7880" y="1709373"/>
            <a:ext cx="5623560" cy="3164934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3856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4A3B8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" y="41148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2563E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BEGRIFF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685800" y="694944"/>
            <a:ext cx="5166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Was ist Hardware?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713232" y="1417320"/>
            <a:ext cx="5212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Hardware ist alles am Computer, was man anfassen kann.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31520" y="2926080"/>
            <a:ext cx="164592" cy="16459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42416" y="2834640"/>
            <a:ext cx="471830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Computer, Bildschirm, Maus und Tastatur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31520" y="3493008"/>
            <a:ext cx="164592" cy="164592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42416" y="3401568"/>
            <a:ext cx="471830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Drucker, Scanner, Beamer und Lautsprecher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31520" y="4059936"/>
            <a:ext cx="164592" cy="164592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42416" y="3968496"/>
            <a:ext cx="471830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Auch Smartphones und Tablets bestehen aus Hardware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713232" y="5715000"/>
            <a:ext cx="5285232" cy="658368"/>
          </a:xfrm>
          <a:prstGeom prst="roundRect">
            <a:avLst>
              <a:gd name="adj" fmla="val 11111"/>
            </a:avLst>
          </a:prstGeom>
          <a:solidFill>
            <a:srgbClr val="172033"/>
          </a:solidFill>
          <a:ln w="12700">
            <a:solidFill>
              <a:srgbClr val="172033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77824" y="5870448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Merke: Software kann man nicht anfassen – Hardware schon.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291072" y="1170432"/>
            <a:ext cx="5257800" cy="4462272"/>
          </a:xfrm>
          <a:prstGeom prst="roundRect">
            <a:avLst>
              <a:gd name="adj" fmla="val 3279"/>
            </a:avLst>
          </a:prstGeom>
          <a:solidFill>
            <a:srgbClr val="FFFFFF"/>
          </a:solidFill>
          <a:ln w="12700">
            <a:solidFill>
              <a:srgbClr val="E2E8F0">
                <a:alpha val="65000"/>
              </a:srgbClr>
            </a:solidFill>
            <a:prstDash val="solid"/>
          </a:ln>
        </p:spPr>
      </p:sp>
      <p:pic>
        <p:nvPicPr>
          <p:cNvPr id="14" name="Image 0" descr="/mnt/data/wide_minimalist_vector_flat_illustration_scene_a_batch_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088" y="1999219"/>
            <a:ext cx="4983480" cy="2804698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3856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4A3B8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" y="41148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2563E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GERÄTEARTEN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685800" y="694944"/>
            <a:ext cx="5166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Welche Computer gibt es?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731520" y="1645920"/>
            <a:ext cx="164592" cy="16459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42416" y="1554480"/>
            <a:ext cx="467258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Desktop-PC: steht auf oder neben dem Schreibtisch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31520" y="2212848"/>
            <a:ext cx="164592" cy="164592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42416" y="2121408"/>
            <a:ext cx="467258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Laptop/Notebook: tragbar, viele Teile sind eingebaut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731520" y="2779776"/>
            <a:ext cx="164592" cy="164592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42416" y="2688336"/>
            <a:ext cx="467258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Tablet: Bedienung mit Finger oder Stift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731520" y="4160520"/>
            <a:ext cx="237744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E8F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4325112"/>
            <a:ext cx="164592" cy="694944"/>
          </a:xfrm>
          <a:prstGeom prst="roundRect">
            <a:avLst>
              <a:gd name="adj" fmla="val 16667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88720" y="4315968"/>
            <a:ext cx="17373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PC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1188720" y="4636008"/>
            <a:ext cx="17556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5F6B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Personal Computer: Computer für eine Person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3346704" y="4160520"/>
            <a:ext cx="237744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E8F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3511296" y="4325112"/>
            <a:ext cx="164592" cy="694944"/>
          </a:xfrm>
          <a:prstGeom prst="roundRect">
            <a:avLst>
              <a:gd name="adj" fmla="val 16667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803904" y="4315968"/>
            <a:ext cx="17373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Tablet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3803904" y="4636008"/>
            <a:ext cx="17556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5F6B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größer als ein Smartphone, meist mit Touchscreen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713232" y="5715000"/>
            <a:ext cx="5285232" cy="658368"/>
          </a:xfrm>
          <a:prstGeom prst="roundRect">
            <a:avLst>
              <a:gd name="adj" fmla="val 11111"/>
            </a:avLst>
          </a:prstGeom>
          <a:solidFill>
            <a:srgbClr val="172033"/>
          </a:solidFill>
          <a:ln w="12700">
            <a:solidFill>
              <a:srgbClr val="172033">
                <a:alpha val="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77824" y="5870448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Kurzvergleich: Was ist bei einem Laptop schon eingebaut?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6291072" y="1170432"/>
            <a:ext cx="5257800" cy="4462272"/>
          </a:xfrm>
          <a:prstGeom prst="roundRect">
            <a:avLst>
              <a:gd name="adj" fmla="val 3279"/>
            </a:avLst>
          </a:prstGeom>
          <a:solidFill>
            <a:srgbClr val="FFFFFF"/>
          </a:solidFill>
          <a:ln w="12700">
            <a:solidFill>
              <a:srgbClr val="E2E8F0">
                <a:alpha val="65000"/>
              </a:srgbClr>
            </a:solidFill>
            <a:prstDash val="solid"/>
          </a:ln>
        </p:spPr>
      </p:sp>
      <p:pic>
        <p:nvPicPr>
          <p:cNvPr id="21" name="Image 0" descr="/mnt/data/wide_minimalist_vector_flat_illustration_scene_a_batch_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088" y="1999219"/>
            <a:ext cx="4983480" cy="2804698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3856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4A3B8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" y="41148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2563E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INNENLEBEN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685800" y="694944"/>
            <a:ext cx="5166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CPU, RAM und Speicher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713232" y="1298448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900" dirty="0">
                <a:solidFill>
                  <a:srgbClr val="334155"/>
                </a:solidFill>
              </a:rPr>
              <a:t>Im Inneren arbeiten Bauteile zusammen – ähnlich wie ein Team.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713232" y="2057400"/>
            <a:ext cx="237744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E8F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77824" y="2221992"/>
            <a:ext cx="164592" cy="694944"/>
          </a:xfrm>
          <a:prstGeom prst="roundRect">
            <a:avLst>
              <a:gd name="adj" fmla="val 16667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70432" y="2212848"/>
            <a:ext cx="17373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CPU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1170432" y="2532888"/>
            <a:ext cx="17556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5F6B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zentrale Recheneinheit – führt Befehle aus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328416" y="2057400"/>
            <a:ext cx="237744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E8F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493008" y="2221992"/>
            <a:ext cx="164592" cy="694944"/>
          </a:xfrm>
          <a:prstGeom prst="roundRect">
            <a:avLst>
              <a:gd name="adj" fmla="val 16667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785616" y="2212848"/>
            <a:ext cx="17373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RAM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3785616" y="2532888"/>
            <a:ext cx="17556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5F6B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Arbeitsspeicher – kurzfristige Daten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713232" y="3337560"/>
            <a:ext cx="237744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E8F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77824" y="3502152"/>
            <a:ext cx="164592" cy="694944"/>
          </a:xfrm>
          <a:prstGeom prst="roundRect">
            <a:avLst>
              <a:gd name="adj" fmla="val 16667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170432" y="3493008"/>
            <a:ext cx="17373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SSD/HDD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1170432" y="3813048"/>
            <a:ext cx="17556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5F6B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dauerhafter Speicher für Dateien und Programme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3328416" y="3337560"/>
            <a:ext cx="237744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E8F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3493008" y="3502152"/>
            <a:ext cx="164592" cy="694944"/>
          </a:xfrm>
          <a:prstGeom prst="roundRect">
            <a:avLst>
              <a:gd name="adj" fmla="val 16667"/>
            </a:avLst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785616" y="3493008"/>
            <a:ext cx="17373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Mainboard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3785616" y="3813048"/>
            <a:ext cx="17556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5F6B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verbindet viele Bauteile im Computer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713232" y="5715000"/>
            <a:ext cx="5285232" cy="658368"/>
          </a:xfrm>
          <a:prstGeom prst="roundRect">
            <a:avLst>
              <a:gd name="adj" fmla="val 11111"/>
            </a:avLst>
          </a:prstGeom>
          <a:solidFill>
            <a:srgbClr val="172033"/>
          </a:solidFill>
          <a:ln w="12700">
            <a:solidFill>
              <a:srgbClr val="172033">
                <a:alpha val="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77824" y="5870448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Wichtig: RAM verliert Daten beim Ausschalten – SSD/HDD nicht.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6291072" y="1170432"/>
            <a:ext cx="5257800" cy="4462272"/>
          </a:xfrm>
          <a:prstGeom prst="roundRect">
            <a:avLst>
              <a:gd name="adj" fmla="val 3279"/>
            </a:avLst>
          </a:prstGeom>
          <a:solidFill>
            <a:srgbClr val="FFFFFF"/>
          </a:solidFill>
          <a:ln w="12700">
            <a:solidFill>
              <a:srgbClr val="E2E8F0">
                <a:alpha val="65000"/>
              </a:srgbClr>
            </a:solidFill>
            <a:prstDash val="solid"/>
          </a:ln>
        </p:spPr>
      </p:sp>
      <p:pic>
        <p:nvPicPr>
          <p:cNvPr id="24" name="Image 0" descr="/mnt/data/a_clean_vector_flat_style_illustration_of_the_insi_batch_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088" y="1999219"/>
            <a:ext cx="4983480" cy="2804698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3856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4A3B8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" y="41148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2563E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PERIPHERIE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685800" y="694944"/>
            <a:ext cx="5166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Externe Geräte &amp; Anschlüsse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731520" y="1600200"/>
            <a:ext cx="164592" cy="16459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42416" y="1508760"/>
            <a:ext cx="480974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Externe Geräte werden über Kabel oder Funk verbunden.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31520" y="2167128"/>
            <a:ext cx="164592" cy="164592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42416" y="2075688"/>
            <a:ext cx="480974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USB verbindet z. B. Mäuse, Tastaturen und Speichersticks.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731520" y="2734056"/>
            <a:ext cx="164592" cy="164592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42416" y="2642616"/>
            <a:ext cx="480974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HDMI und DisplayPort übertragen Bild und Ton.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731520" y="4160520"/>
            <a:ext cx="237744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E8F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4325112"/>
            <a:ext cx="164592" cy="694944"/>
          </a:xfrm>
          <a:prstGeom prst="roundRect">
            <a:avLst>
              <a:gd name="adj" fmla="val 16667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88720" y="4315968"/>
            <a:ext cx="17373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USB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1188720" y="4636008"/>
            <a:ext cx="17556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5F6B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universeller Anschluss für viele Geräte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3346704" y="4160520"/>
            <a:ext cx="237744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E8F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3511296" y="4325112"/>
            <a:ext cx="164592" cy="694944"/>
          </a:xfrm>
          <a:prstGeom prst="roundRect">
            <a:avLst>
              <a:gd name="adj" fmla="val 16667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803904" y="4315968"/>
            <a:ext cx="17373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HDMI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3803904" y="4636008"/>
            <a:ext cx="17556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5F6B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Bild und Ton für Monitor, TV oder Beamer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713232" y="5715000"/>
            <a:ext cx="5285232" cy="658368"/>
          </a:xfrm>
          <a:prstGeom prst="roundRect">
            <a:avLst>
              <a:gd name="adj" fmla="val 11111"/>
            </a:avLst>
          </a:prstGeom>
          <a:solidFill>
            <a:srgbClr val="172033"/>
          </a:solidFill>
          <a:ln w="12700">
            <a:solidFill>
              <a:srgbClr val="172033">
                <a:alpha val="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77824" y="5870448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Auftrag: Finde an deinem Gerät zwei verschiedene Anschlüsse.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6291072" y="1170432"/>
            <a:ext cx="5257800" cy="4462272"/>
          </a:xfrm>
          <a:prstGeom prst="roundRect">
            <a:avLst>
              <a:gd name="adj" fmla="val 3279"/>
            </a:avLst>
          </a:prstGeom>
          <a:solidFill>
            <a:srgbClr val="FFFFFF"/>
          </a:solidFill>
          <a:ln w="12700">
            <a:solidFill>
              <a:srgbClr val="E2E8F0">
                <a:alpha val="65000"/>
              </a:srgbClr>
            </a:solidFill>
            <a:prstDash val="solid"/>
          </a:ln>
        </p:spPr>
      </p:sp>
      <p:pic>
        <p:nvPicPr>
          <p:cNvPr id="21" name="Image 0" descr="/mnt/data/a_clean_flat_vector_illustration_on_a_light_cream_batch_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088" y="1999219"/>
            <a:ext cx="4983480" cy="2804698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3856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4A3B8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" y="41148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2563E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EVA-PRINZIP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685800" y="694944"/>
            <a:ext cx="5166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Eingabe und Ausgabe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713232" y="1417320"/>
            <a:ext cx="5394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Eingabe → Verarbeitung → Ausgabe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731520" y="2331720"/>
            <a:ext cx="164592" cy="16459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42416" y="2240280"/>
            <a:ext cx="494690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Eingabegeräte liefern Informationen an den Computer.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31520" y="2898648"/>
            <a:ext cx="164592" cy="164592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42416" y="2807208"/>
            <a:ext cx="494690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Ausgabegeräte zeigen oder geben Ergebnisse wieder.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31520" y="3465576"/>
            <a:ext cx="164592" cy="164592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42416" y="3374136"/>
            <a:ext cx="4946904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Manche Geräte können beides: z. B. Touchscreen oder Headset.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713232" y="5715000"/>
            <a:ext cx="5285232" cy="658368"/>
          </a:xfrm>
          <a:prstGeom prst="roundRect">
            <a:avLst>
              <a:gd name="adj" fmla="val 11111"/>
            </a:avLst>
          </a:prstGeom>
          <a:solidFill>
            <a:srgbClr val="172033"/>
          </a:solidFill>
          <a:ln w="12700">
            <a:solidFill>
              <a:srgbClr val="172033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77824" y="5870448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Beispiele: Tastatur = Eingabe, Bildschirm = Ausgabe.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291072" y="1170432"/>
            <a:ext cx="5257800" cy="4462272"/>
          </a:xfrm>
          <a:prstGeom prst="roundRect">
            <a:avLst>
              <a:gd name="adj" fmla="val 3279"/>
            </a:avLst>
          </a:prstGeom>
          <a:solidFill>
            <a:srgbClr val="FFFFFF"/>
          </a:solidFill>
          <a:ln w="12700">
            <a:solidFill>
              <a:srgbClr val="E2E8F0">
                <a:alpha val="65000"/>
              </a:srgbClr>
            </a:solidFill>
            <a:prstDash val="solid"/>
          </a:ln>
        </p:spPr>
      </p:sp>
      <p:pic>
        <p:nvPicPr>
          <p:cNvPr id="14" name="Image 0" descr="/mnt/data/a_clean_flat_vector_illustration_diagram_on_a_whit_batch_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088" y="1999219"/>
            <a:ext cx="4983480" cy="2804698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3856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4A3B8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" y="41148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2563E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MINI-CHECK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685800" y="694944"/>
            <a:ext cx="5166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720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Kannst du es erklären?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777240" y="1490472"/>
            <a:ext cx="402336" cy="402336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591056"/>
            <a:ext cx="4023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1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325880" y="1463040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334155"/>
                </a:solidFill>
              </a:rPr>
              <a:t>Was ist Hardware?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777240" y="2432304"/>
            <a:ext cx="402336" cy="402336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77240" y="2532888"/>
            <a:ext cx="4023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2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325880" y="2404872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334155"/>
                </a:solidFill>
              </a:rPr>
              <a:t>Wofür ist die CPU zuständig?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777240" y="3374136"/>
            <a:ext cx="402336" cy="402336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77240" y="3474720"/>
            <a:ext cx="4023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3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325880" y="3346704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334155"/>
                </a:solidFill>
              </a:rPr>
              <a:t>Warum ist eine SSD meist schneller als eine Festplatte?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777240" y="4315968"/>
            <a:ext cx="402336" cy="402336"/>
          </a:xfrm>
          <a:prstGeom prst="ellipse">
            <a:avLst/>
          </a:prstGeom>
          <a:solidFill>
            <a:srgbClr val="7C3A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77240" y="4416552"/>
            <a:ext cx="4023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4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325880" y="4288536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334155"/>
                </a:solidFill>
              </a:rPr>
              <a:t>Nenne je zwei Eingabe- und Ausgabegeräte.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713232" y="5715000"/>
            <a:ext cx="5285232" cy="658368"/>
          </a:xfrm>
          <a:prstGeom prst="roundRect">
            <a:avLst>
              <a:gd name="adj" fmla="val 11111"/>
            </a:avLst>
          </a:prstGeom>
          <a:solidFill>
            <a:srgbClr val="172033"/>
          </a:solidFill>
          <a:ln w="12700">
            <a:solidFill>
              <a:srgbClr val="172033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77824" y="5870448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Partnerarbeit: Erklärt euch eine Frage gegenseitig in 30 Sekunden.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6291072" y="1170432"/>
            <a:ext cx="5257800" cy="4462272"/>
          </a:xfrm>
          <a:prstGeom prst="roundRect">
            <a:avLst>
              <a:gd name="adj" fmla="val 3279"/>
            </a:avLst>
          </a:prstGeom>
          <a:solidFill>
            <a:srgbClr val="FFFFFF"/>
          </a:solidFill>
          <a:ln w="12700">
            <a:solidFill>
              <a:srgbClr val="E2E8F0">
                <a:alpha val="65000"/>
              </a:srgbClr>
            </a:solidFill>
            <a:prstDash val="solid"/>
          </a:ln>
        </p:spPr>
      </p:sp>
      <p:pic>
        <p:nvPicPr>
          <p:cNvPr id="19" name="Image 0" descr="/mnt/data/a_clean_flat_vector_illustration_on_a_light_backg_batch_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088" y="1999219"/>
            <a:ext cx="4983480" cy="2804698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3856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4A3B8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FC1B0047C654995375E2851B8DEE9" ma:contentTypeVersion="12" ma:contentTypeDescription="Create a new document." ma:contentTypeScope="" ma:versionID="9b6779a5932acaa70b3ed4195641db88">
  <xsd:schema xmlns:xsd="http://www.w3.org/2001/XMLSchema" xmlns:xs="http://www.w3.org/2001/XMLSchema" xmlns:p="http://schemas.microsoft.com/office/2006/metadata/properties" xmlns:ns2="0403bd17-4403-46d7-9002-f7775f8a3bcc" xmlns:ns3="625f4cae-db91-490d-96aa-fd8a1ce2818b" targetNamespace="http://schemas.microsoft.com/office/2006/metadata/properties" ma:root="true" ma:fieldsID="67214b6646ea1f688feaf725b051f752" ns2:_="" ns3:_="">
    <xsd:import namespace="0403bd17-4403-46d7-9002-f7775f8a3bcc"/>
    <xsd:import namespace="625f4cae-db91-490d-96aa-fd8a1ce28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3bd17-4403-46d7-9002-f7775f8a3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a12a62f-3fba-4639-86b7-70c1e8ec3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f4cae-db91-490d-96aa-fd8a1ce2818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2db4cfd-fbd8-4145-89ff-42cac7d92ab9}" ma:internalName="TaxCatchAll" ma:showField="CatchAllData" ma:web="625f4cae-db91-490d-96aa-fd8a1ce281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5f4cae-db91-490d-96aa-fd8a1ce2818b" xsi:nil="true"/>
    <lcf76f155ced4ddcb4097134ff3c332f xmlns="0403bd17-4403-46d7-9002-f7775f8a3b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5ED582-55EB-4B73-99F4-5539AA2DF720}"/>
</file>

<file path=customXml/itemProps2.xml><?xml version="1.0" encoding="utf-8"?>
<ds:datastoreItem xmlns:ds="http://schemas.openxmlformats.org/officeDocument/2006/customXml" ds:itemID="{94FA8AB6-9953-4E80-BFAB-2AE368EB3F7F}"/>
</file>

<file path=customXml/itemProps3.xml><?xml version="1.0" encoding="utf-8"?>
<ds:datastoreItem xmlns:ds="http://schemas.openxmlformats.org/officeDocument/2006/customXml" ds:itemID="{2D8C7D90-675C-4445-88F4-A6B0FC4BB1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digbi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– kurze Präsentation</dc:title>
  <dc:subject>Grundlagen der Informatik: Hardware</dc:subject>
  <dc:creator>OpenAI</dc:creator>
  <cp:lastModifiedBy>OpenAI</cp:lastModifiedBy>
  <cp:revision>1</cp:revision>
  <dcterms:created xsi:type="dcterms:W3CDTF">2026-07-16T08:46:20Z</dcterms:created>
  <dcterms:modified xsi:type="dcterms:W3CDTF">2026-07-16T08:46:20Z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0x01010096FFC1B0047C654995375E2851B8DEE9</vt:lpwstr>
  </property>
</Properties>
</file>