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9" r:id="rId2"/>
    <p:sldId id="260" r:id="rId3"/>
  </p:sldIdLst>
  <p:sldSz cx="6858000" cy="9906000" type="A4"/>
  <p:notesSz cx="6735763" cy="9869488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ヒラギノ角ゴ Pro W3" panose="020B0300000000000000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ヒラギノ角ゴ Pro W3" panose="020B0300000000000000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ヒラギノ角ゴ Pro W3" panose="020B0300000000000000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ヒラギノ角ゴ Pro W3" panose="020B0300000000000000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ヒラギノ角ゴ Pro W3" panose="020B0300000000000000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ヒラギノ角ゴ Pro W3" panose="020B0300000000000000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ヒラギノ角ゴ Pro W3" panose="020B0300000000000000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ヒラギノ角ゴ Pro W3" panose="020B0300000000000000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ヒラギノ角ゴ Pro W3" panose="020B0300000000000000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182" userDrawn="1">
          <p15:clr>
            <a:srgbClr val="A4A3A4"/>
          </p15:clr>
        </p15:guide>
        <p15:guide id="2" pos="16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06"/>
    <p:restoredTop sz="94674"/>
  </p:normalViewPr>
  <p:slideViewPr>
    <p:cSldViewPr snapToGrid="0" showGuides="1">
      <p:cViewPr varScale="1">
        <p:scale>
          <a:sx n="82" d="100"/>
          <a:sy n="82" d="100"/>
        </p:scale>
        <p:origin x="3240" y="192"/>
      </p:cViewPr>
      <p:guideLst>
        <p:guide orient="horz" pos="6182"/>
        <p:guide pos="16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14350" y="3076575"/>
            <a:ext cx="5829300" cy="2124075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2063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DF6FF35-7888-F540-AD58-60240080661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AEA793D-FFDF-354A-BC17-BEDE0AB0839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58DD807-A27D-A642-B29E-767964AE1D2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36E3E8-D734-1B4A-B186-E3445892F616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7885853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6255E96-87E8-E343-BBD9-C6E692589F2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F2337DE-3206-3C44-B06D-683E447FE55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1E44504-2AA2-8442-BF21-1CBB5A2B5F0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5C39CE-29D8-6146-9381-00C8116AC257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6341969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4972050" y="396875"/>
            <a:ext cx="1543050" cy="8451850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342900" y="396875"/>
            <a:ext cx="4476750" cy="8451850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5D85DDF-FB3F-5843-8197-2940A31CB9E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C7CA705-64B1-7444-A9B7-6C2D70754E7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2B72FF7-C26A-2847-A3FB-D3E36B5D0C6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464AB4-9377-8142-92C9-19EEB7A83DBF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76622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B8F5E60-8ACE-CC48-9230-194F1F66FED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70AD19A-9230-2C49-A3F5-94BFFE11F0F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F176B14-D351-9B48-836F-65254ED71CE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55EAFB-E815-E149-839C-E427F0D9031F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186601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41338" y="6365875"/>
            <a:ext cx="5829300" cy="196691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41338" y="4198938"/>
            <a:ext cx="5829300" cy="216693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EF2D927-E44A-2B4E-80D5-AB59C4F182A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C5102D9-CD58-3C45-AE53-566B32BC81A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CCA7C32-6F47-E746-B0FC-EE783A8DD2D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38FE70-18BD-5248-88A5-BBA0EABB6AE9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1649464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42900" y="2311400"/>
            <a:ext cx="3009900" cy="6537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3505200" y="2311400"/>
            <a:ext cx="3009900" cy="6537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2BFCD0C-3701-C74C-A69B-9D5C3415DD1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B6B9FF8-C2B9-6F45-835E-B239F9535DB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00157E5-E114-B94D-9A12-37FD111DC3E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209F52-569E-C346-ACCB-75FEDA9128ED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9055591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42900" y="2217738"/>
            <a:ext cx="3030538" cy="9239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342900" y="3141663"/>
            <a:ext cx="3030538" cy="57070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3484563" y="2217738"/>
            <a:ext cx="3030537" cy="9239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3484563" y="3141663"/>
            <a:ext cx="3030537" cy="57070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DAEF2F5-29D9-004D-8C1E-5E3501678D6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B3B8A840-13B7-284B-AC6A-99792E7E4EC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005A1F16-3ECB-5C4D-B941-C816E1387C2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6E43EF-955B-B04D-AFA0-6DFB1A5CB9DA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088449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2B67740D-F769-474B-810E-15A2B0AEA23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9608596-C20D-DD44-9559-4FFA4301E75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F15BE88C-A220-F146-8AA3-00135149B91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47B761-108E-5641-9CCE-0D5FD1838290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7018269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95789912-8B7A-7E45-AD66-C46CAAD534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839A6D0E-D28C-AF49-A73C-F5D961D4D10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DE61294C-84B5-5C45-93BB-8C1BADE774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9BC293-EEDA-E84A-A0CB-29D4A89CD411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640668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2900" y="393700"/>
            <a:ext cx="2255838" cy="16795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681288" y="393700"/>
            <a:ext cx="3833812" cy="84550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342900" y="2073275"/>
            <a:ext cx="2255838" cy="67754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7DBA58E-58F6-5A47-B6CC-327CDFF2135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D7B0AF6-92B1-FE4B-973E-1CB37194A20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6F15C55-0A2C-834C-A357-A5DD8E86D69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C77489-C80A-DC4F-8959-7FFF0825E924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5709756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44613" y="6934200"/>
            <a:ext cx="4114800" cy="8191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344613" y="885825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344613" y="7753350"/>
            <a:ext cx="4114800" cy="11620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06BBD02-6E54-FD46-8EB3-F1450BFF883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7534B23-BCBB-D441-AC29-84DE0319D91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C995479-E166-3B48-A898-556D77A2881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146946-3BE8-7B4B-B10A-13A2093B6366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03086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2F7DDE39-C553-AD45-AB18-FB134A10D70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96875"/>
            <a:ext cx="6172200" cy="165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Titelmasterformat durch Klicken bearbeiten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87AC9359-F15F-2140-B3EE-8DD9EDF3311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311400"/>
            <a:ext cx="6172200" cy="653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Textmasterformate durch Klicken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DE" altLang="de-DE"/>
              <a:t>Fünfte Ebene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5707D566-5461-2344-9D49-32567E60A60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9020175"/>
            <a:ext cx="1600200" cy="68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323C2F25-F20D-AA44-A6FA-AE779243DA1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9020175"/>
            <a:ext cx="2171700" cy="68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E5FF30FD-1F7A-E74E-8292-255607D28DE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9020175"/>
            <a:ext cx="1600200" cy="68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A766D4D7-ECE1-A543-8CD8-3A2561367A39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ヒラギノ角ゴ Pro W3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ヒラギノ角ゴ Pro W3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creativecommons.org/licenses/by-sa/4.0/legalcode" TargetMode="External"/><Relationship Id="rId5" Type="http://schemas.openxmlformats.org/officeDocument/2006/relationships/hyperlink" Target="https://lehrerfortbildung-bw.de/u_matnatech/bio/gym/bp2016/fb8/4_info/1_sinne/2_auge1/2_gefahr/" TargetMode="Externa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creativecommons.org/licenses/by-sa/4.0/legalcode" TargetMode="External"/><Relationship Id="rId5" Type="http://schemas.openxmlformats.org/officeDocument/2006/relationships/hyperlink" Target="https://lehrerfortbildung-bw.de/u_matnatech/bio/gym/bp2016/fb8/4_info/1_sinne/2_auge1/2_gefahr/" TargetMode="Externa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ext Box 22">
            <a:extLst>
              <a:ext uri="{FF2B5EF4-FFF2-40B4-BE49-F238E27FC236}">
                <a16:creationId xmlns:a16="http://schemas.microsoft.com/office/drawing/2014/main" id="{51E8189B-66EA-5745-A2E2-7C42E2E6C2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1925" y="501160"/>
            <a:ext cx="650716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000" dirty="0">
                <a:latin typeface="Calibri" panose="020F0502020204030204" pitchFamily="34" charset="0"/>
              </a:rPr>
              <a:t>Führe die unteren Versuche durch und protokolliere deine Beobachtungen.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000" dirty="0">
                <a:latin typeface="Calibri" panose="020F0502020204030204" pitchFamily="34" charset="0"/>
              </a:rPr>
              <a:t>Erkläre jeweils, wodurch unsere Augen vor welcher Gefahr geschützt werden. Ergänze ggf. deine Zeichnung des Auges.</a:t>
            </a:r>
          </a:p>
        </p:txBody>
      </p:sp>
      <p:sp>
        <p:nvSpPr>
          <p:cNvPr id="13314" name="Text Box 512">
            <a:extLst>
              <a:ext uri="{FF2B5EF4-FFF2-40B4-BE49-F238E27FC236}">
                <a16:creationId xmlns:a16="http://schemas.microsoft.com/office/drawing/2014/main" id="{0276A2FA-EFEC-8B49-8806-8D20C809AB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1925" y="85725"/>
            <a:ext cx="49688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de-DE" altLang="de-DE" sz="1600" dirty="0">
                <a:latin typeface="Calibri" panose="020F0502020204030204" pitchFamily="34" charset="0"/>
                <a:ea typeface="ＭＳ Ｐゴシック" panose="020B0600070205080204" pitchFamily="34" charset="-128"/>
              </a:rPr>
              <a:t>Wie wird unser Auge geschützt?</a:t>
            </a:r>
          </a:p>
        </p:txBody>
      </p:sp>
      <p:sp>
        <p:nvSpPr>
          <p:cNvPr id="13315" name="Line 513">
            <a:extLst>
              <a:ext uri="{FF2B5EF4-FFF2-40B4-BE49-F238E27FC236}">
                <a16:creationId xmlns:a16="http://schemas.microsoft.com/office/drawing/2014/main" id="{D8D2CD0A-F6C3-0346-AF03-862CE574485F}"/>
              </a:ext>
            </a:extLst>
          </p:cNvPr>
          <p:cNvSpPr>
            <a:spLocks noChangeShapeType="1"/>
          </p:cNvSpPr>
          <p:nvPr/>
        </p:nvSpPr>
        <p:spPr bwMode="auto">
          <a:xfrm>
            <a:off x="260350" y="423863"/>
            <a:ext cx="64087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graphicFrame>
        <p:nvGraphicFramePr>
          <p:cNvPr id="9" name="Tabelle 9">
            <a:extLst>
              <a:ext uri="{FF2B5EF4-FFF2-40B4-BE49-F238E27FC236}">
                <a16:creationId xmlns:a16="http://schemas.microsoft.com/office/drawing/2014/main" id="{AF8476E7-12D3-094C-A859-1D96BC4999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7352876"/>
              </p:ext>
            </p:extLst>
          </p:nvPr>
        </p:nvGraphicFramePr>
        <p:xfrm>
          <a:off x="260350" y="993455"/>
          <a:ext cx="6408736" cy="70978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0088">
                  <a:extLst>
                    <a:ext uri="{9D8B030D-6E8A-4147-A177-3AD203B41FA5}">
                      <a16:colId xmlns:a16="http://schemas.microsoft.com/office/drawing/2014/main" val="3561198706"/>
                    </a:ext>
                  </a:extLst>
                </a:gridCol>
                <a:gridCol w="1578122">
                  <a:extLst>
                    <a:ext uri="{9D8B030D-6E8A-4147-A177-3AD203B41FA5}">
                      <a16:colId xmlns:a16="http://schemas.microsoft.com/office/drawing/2014/main" val="3720356737"/>
                    </a:ext>
                  </a:extLst>
                </a:gridCol>
                <a:gridCol w="1947594">
                  <a:extLst>
                    <a:ext uri="{9D8B030D-6E8A-4147-A177-3AD203B41FA5}">
                      <a16:colId xmlns:a16="http://schemas.microsoft.com/office/drawing/2014/main" val="3424469842"/>
                    </a:ext>
                  </a:extLst>
                </a:gridCol>
                <a:gridCol w="2272932">
                  <a:extLst>
                    <a:ext uri="{9D8B030D-6E8A-4147-A177-3AD203B41FA5}">
                      <a16:colId xmlns:a16="http://schemas.microsoft.com/office/drawing/2014/main" val="2371834788"/>
                    </a:ext>
                  </a:extLst>
                </a:gridCol>
              </a:tblGrid>
              <a:tr h="415437">
                <a:tc>
                  <a:txBody>
                    <a:bodyPr/>
                    <a:lstStyle/>
                    <a:p>
                      <a:r>
                        <a:rPr lang="de-DE" sz="1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Versuch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46088" indent="0">
                        <a:tabLst/>
                      </a:pPr>
                      <a:r>
                        <a:rPr lang="de-DE" sz="1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Struktur des Auges und Funktion (Schutz vor ...)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8486860"/>
                  </a:ext>
                </a:extLst>
              </a:tr>
              <a:tr h="1336479">
                <a:tc>
                  <a:txBody>
                    <a:bodyPr/>
                    <a:lstStyle/>
                    <a:p>
                      <a:r>
                        <a:rPr lang="de-DE" sz="1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de-DE" sz="10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Ⓟ </a:t>
                      </a:r>
                      <a:r>
                        <a:rPr lang="de-DE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Glas mit Wasser</a:t>
                      </a:r>
                      <a:endParaRPr lang="de-D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r>
                        <a:rPr lang="de-DE" sz="1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Ⓓ </a:t>
                      </a:r>
                      <a:r>
                        <a:rPr lang="de-DE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Träufle einige Tropfen Wasser auf die Stirn der Versuchsperson und beobachte den Weg des Wassers.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DE" sz="10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09947703"/>
                  </a:ext>
                </a:extLst>
              </a:tr>
              <a:tr h="1336479">
                <a:tc>
                  <a:txBody>
                    <a:bodyPr/>
                    <a:lstStyle/>
                    <a:p>
                      <a:r>
                        <a:rPr lang="de-DE" sz="1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300"/>
                        </a:spcAft>
                      </a:pPr>
                      <a:r>
                        <a:rPr lang="de-DE" sz="10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Ⓟ </a:t>
                      </a:r>
                      <a:r>
                        <a:rPr lang="de-DE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Schutzbrille, Papierkügelchen</a:t>
                      </a:r>
                      <a:endParaRPr lang="de-D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>
                        <a:spcAft>
                          <a:spcPts val="300"/>
                        </a:spcAft>
                      </a:pPr>
                      <a:r>
                        <a:rPr lang="de-DE" sz="1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Ⓓ </a:t>
                      </a:r>
                      <a:r>
                        <a:rPr lang="de-DE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Die Versuchsperson setzt eine Schutzbrille auf. Anschließend zielt der Versuchsleiter mit Papierkügelchen auf ihre Augen.</a:t>
                      </a:r>
                      <a:endParaRPr lang="de-D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22171790"/>
                  </a:ext>
                </a:extLst>
              </a:tr>
              <a:tr h="1336479">
                <a:tc>
                  <a:txBody>
                    <a:bodyPr/>
                    <a:lstStyle/>
                    <a:p>
                      <a:r>
                        <a:rPr lang="de-DE" sz="1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300"/>
                        </a:spcAft>
                      </a:pPr>
                      <a:r>
                        <a:rPr lang="de-DE" sz="10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Ⓟ </a:t>
                      </a:r>
                      <a:r>
                        <a:rPr lang="de-DE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Handspiegel</a:t>
                      </a:r>
                      <a:endParaRPr lang="de-D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>
                        <a:spcAft>
                          <a:spcPts val="300"/>
                        </a:spcAft>
                      </a:pPr>
                      <a:r>
                        <a:rPr lang="de-DE" sz="1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Ⓓ </a:t>
                      </a:r>
                      <a:r>
                        <a:rPr lang="de-DE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Deckt beide Augen für eine Minute mit der Hand ab und blickt dann gegen ein helles Fenster oder eine Lichtquelle. Beobachtet eure Augen (Spiegel oder Partner).</a:t>
                      </a:r>
                      <a:endParaRPr lang="de-D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33810997"/>
                  </a:ext>
                </a:extLst>
              </a:tr>
              <a:tr h="1336479">
                <a:tc>
                  <a:txBody>
                    <a:bodyPr/>
                    <a:lstStyle/>
                    <a:p>
                      <a:r>
                        <a:rPr lang="de-DE" sz="1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300"/>
                        </a:spcAft>
                      </a:pPr>
                      <a:r>
                        <a:rPr lang="de-DE" sz="10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Ⓟ Stoppuhr</a:t>
                      </a:r>
                    </a:p>
                    <a:p>
                      <a:pPr>
                        <a:spcAft>
                          <a:spcPts val="300"/>
                        </a:spcAft>
                      </a:pPr>
                      <a:r>
                        <a:rPr lang="de-DE" sz="1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Ⓓ </a:t>
                      </a:r>
                      <a:r>
                        <a:rPr lang="de-DE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Zählt die Lidschläge der Versuchsperson innerhalb einer Minute.</a:t>
                      </a:r>
                      <a:endParaRPr lang="de-D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2870081"/>
                  </a:ext>
                </a:extLst>
              </a:tr>
              <a:tr h="1336479">
                <a:tc>
                  <a:txBody>
                    <a:bodyPr/>
                    <a:lstStyle/>
                    <a:p>
                      <a:r>
                        <a:rPr lang="de-DE" sz="1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Ⓓ Ist dir schon einmal eine Wimper oder eine Fliege ins Auge geraten? Wenn ja, was konntest du beobachten? 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83231994"/>
                  </a:ext>
                </a:extLst>
              </a:tr>
            </a:tbl>
          </a:graphicData>
        </a:graphic>
      </p:graphicFrame>
      <p:pic>
        <p:nvPicPr>
          <p:cNvPr id="85" name="Bild 5" descr="B.eps">
            <a:extLst>
              <a:ext uri="{FF2B5EF4-FFF2-40B4-BE49-F238E27FC236}">
                <a16:creationId xmlns:a16="http://schemas.microsoft.com/office/drawing/2014/main" id="{F6F2F33B-9419-2449-A2A0-890824C772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9201" y="1028832"/>
            <a:ext cx="371298" cy="324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6" name="Bild 6" descr="A.eps">
            <a:extLst>
              <a:ext uri="{FF2B5EF4-FFF2-40B4-BE49-F238E27FC236}">
                <a16:creationId xmlns:a16="http://schemas.microsoft.com/office/drawing/2014/main" id="{A3B0FE95-F8AD-1B42-8E05-1A21CA923B8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7049" y="1026511"/>
            <a:ext cx="371299" cy="3272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7" name="Bild 7" descr="PD.eps">
            <a:extLst>
              <a:ext uri="{FF2B5EF4-FFF2-40B4-BE49-F238E27FC236}">
                <a16:creationId xmlns:a16="http://schemas.microsoft.com/office/drawing/2014/main" id="{08BB8D9D-581C-B64F-B7A5-4D17D2AD3E5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9060" y="1023610"/>
            <a:ext cx="371299" cy="3330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hteck 9">
            <a:extLst>
              <a:ext uri="{FF2B5EF4-FFF2-40B4-BE49-F238E27FC236}">
                <a16:creationId xmlns:a16="http://schemas.microsoft.com/office/drawing/2014/main" id="{6E0681A1-051B-F843-BCF8-07824700EE39}"/>
              </a:ext>
            </a:extLst>
          </p:cNvPr>
          <p:cNvSpPr/>
          <p:nvPr/>
        </p:nvSpPr>
        <p:spPr>
          <a:xfrm>
            <a:off x="180482" y="8113073"/>
            <a:ext cx="6408736" cy="1220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600"/>
              </a:spcAft>
            </a:pPr>
            <a:r>
              <a:rPr lang="de-DE" sz="1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Vertiefung: </a:t>
            </a:r>
            <a:endParaRPr lang="de-DE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tabLst>
                <a:tab pos="180340" algn="l"/>
              </a:tabLst>
            </a:pPr>
            <a:r>
              <a:rPr lang="de-DE" sz="1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de-DE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Erkläre, weshalb man sich die Nase putzen muss, wenn man geweint hat.</a:t>
            </a:r>
          </a:p>
          <a:p>
            <a:pPr>
              <a:lnSpc>
                <a:spcPct val="115000"/>
              </a:lnSpc>
              <a:tabLst>
                <a:tab pos="180340" algn="l"/>
              </a:tabLst>
            </a:pPr>
            <a:endParaRPr lang="de-DE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tabLst>
                <a:tab pos="180340" algn="l"/>
              </a:tabLst>
            </a:pPr>
            <a:endParaRPr lang="de-DE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tabLst>
                <a:tab pos="180340" algn="l"/>
              </a:tabLst>
            </a:pPr>
            <a:endParaRPr lang="de-DE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tabLst>
                <a:tab pos="180340" algn="l"/>
              </a:tabLst>
            </a:pPr>
            <a:r>
              <a:rPr lang="de-DE" sz="1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</a:t>
            </a:r>
            <a:r>
              <a:rPr lang="de-DE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Nenne weitere Gefahren für das Auge und beschreibe, wie du dein Auge schützen kannst.</a:t>
            </a:r>
          </a:p>
        </p:txBody>
      </p:sp>
      <p:sp>
        <p:nvSpPr>
          <p:cNvPr id="12" name="Text Box 22">
            <a:extLst>
              <a:ext uri="{FF2B5EF4-FFF2-40B4-BE49-F238E27FC236}">
                <a16:creationId xmlns:a16="http://schemas.microsoft.com/office/drawing/2014/main" id="{0F5A9DD2-9B3A-244E-A59B-F9A711548E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70836" y="8073555"/>
            <a:ext cx="2668226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600" dirty="0">
                <a:latin typeface="Calibri" panose="020F0502020204030204" pitchFamily="34" charset="0"/>
              </a:rPr>
              <a:t>verändert nach: </a:t>
            </a:r>
            <a:r>
              <a:rPr lang="de-DE" altLang="de-DE" sz="600" dirty="0">
                <a:latin typeface="Calibri" panose="020F0502020204030204" pitchFamily="34" charset="0"/>
                <a:hlinkClick r:id="rId5"/>
              </a:rPr>
              <a:t>ZPG Biologie 2016</a:t>
            </a:r>
            <a:r>
              <a:rPr lang="de-DE" altLang="de-DE" sz="600" dirty="0">
                <a:latin typeface="Calibri" panose="020F0502020204030204" pitchFamily="34" charset="0"/>
              </a:rPr>
              <a:t>, alle Abbildungen: Hunor Karsa, </a:t>
            </a:r>
            <a:r>
              <a:rPr lang="de-DE" altLang="de-DE" sz="600" dirty="0">
                <a:latin typeface="Calibri" panose="020F0502020204030204" pitchFamily="34" charset="0"/>
                <a:hlinkClick r:id="rId6"/>
              </a:rPr>
              <a:t>CC BY-SA 4.0</a:t>
            </a:r>
            <a:endParaRPr lang="de-DE" altLang="de-DE" sz="600" dirty="0">
              <a:latin typeface="Calibri" panose="020F0502020204030204" pitchFamily="34" charset="0"/>
            </a:endParaRPr>
          </a:p>
        </p:txBody>
      </p:sp>
      <p:grpSp>
        <p:nvGrpSpPr>
          <p:cNvPr id="14" name="Gruppieren 13">
            <a:extLst>
              <a:ext uri="{FF2B5EF4-FFF2-40B4-BE49-F238E27FC236}">
                <a16:creationId xmlns:a16="http://schemas.microsoft.com/office/drawing/2014/main" id="{6938E7C0-E67E-4E4F-B734-C41FC64AB2E7}"/>
              </a:ext>
            </a:extLst>
          </p:cNvPr>
          <p:cNvGrpSpPr/>
          <p:nvPr/>
        </p:nvGrpSpPr>
        <p:grpSpPr>
          <a:xfrm>
            <a:off x="275986" y="8776184"/>
            <a:ext cx="6393099" cy="236739"/>
            <a:chOff x="953112" y="9088437"/>
            <a:chExt cx="5506426" cy="236739"/>
          </a:xfrm>
        </p:grpSpPr>
        <p:sp>
          <p:nvSpPr>
            <p:cNvPr id="15" name="Line 32">
              <a:extLst>
                <a:ext uri="{FF2B5EF4-FFF2-40B4-BE49-F238E27FC236}">
                  <a16:creationId xmlns:a16="http://schemas.microsoft.com/office/drawing/2014/main" id="{FAA571B2-DC8D-E74F-BBCE-CB95F975422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53112" y="9088437"/>
              <a:ext cx="5506426" cy="8135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prstDash val="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16" name="Line 32">
              <a:extLst>
                <a:ext uri="{FF2B5EF4-FFF2-40B4-BE49-F238E27FC236}">
                  <a16:creationId xmlns:a16="http://schemas.microsoft.com/office/drawing/2014/main" id="{0C3125EF-EF52-1441-934B-01071660EC6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53844" y="9317037"/>
              <a:ext cx="5505693" cy="8139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prstDash val="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</p:grpSp>
      <p:grpSp>
        <p:nvGrpSpPr>
          <p:cNvPr id="18" name="Gruppieren 17">
            <a:extLst>
              <a:ext uri="{FF2B5EF4-FFF2-40B4-BE49-F238E27FC236}">
                <a16:creationId xmlns:a16="http://schemas.microsoft.com/office/drawing/2014/main" id="{C17CC0E9-CB88-E348-955F-48C8E4A8F28C}"/>
              </a:ext>
            </a:extLst>
          </p:cNvPr>
          <p:cNvGrpSpPr/>
          <p:nvPr/>
        </p:nvGrpSpPr>
        <p:grpSpPr>
          <a:xfrm>
            <a:off x="275986" y="9465014"/>
            <a:ext cx="6393099" cy="236739"/>
            <a:chOff x="953112" y="9088437"/>
            <a:chExt cx="5506426" cy="236739"/>
          </a:xfrm>
        </p:grpSpPr>
        <p:sp>
          <p:nvSpPr>
            <p:cNvPr id="19" name="Line 32">
              <a:extLst>
                <a:ext uri="{FF2B5EF4-FFF2-40B4-BE49-F238E27FC236}">
                  <a16:creationId xmlns:a16="http://schemas.microsoft.com/office/drawing/2014/main" id="{B7C9935A-2DC4-414D-9B36-D2A72D12F26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53112" y="9088437"/>
              <a:ext cx="5506426" cy="8135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prstDash val="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20" name="Line 32">
              <a:extLst>
                <a:ext uri="{FF2B5EF4-FFF2-40B4-BE49-F238E27FC236}">
                  <a16:creationId xmlns:a16="http://schemas.microsoft.com/office/drawing/2014/main" id="{3C96B357-0A85-B14A-BE1B-7FA9B376059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53844" y="9317037"/>
              <a:ext cx="5505693" cy="8139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prstDash val="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</p:grpSp>
    </p:spTree>
    <p:extLst>
      <p:ext uri="{BB962C8B-B14F-4D97-AF65-F5344CB8AC3E}">
        <p14:creationId xmlns:p14="http://schemas.microsoft.com/office/powerpoint/2010/main" val="35430129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ext Box 22">
            <a:extLst>
              <a:ext uri="{FF2B5EF4-FFF2-40B4-BE49-F238E27FC236}">
                <a16:creationId xmlns:a16="http://schemas.microsoft.com/office/drawing/2014/main" id="{51E8189B-66EA-5745-A2E2-7C42E2E6C2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1925" y="501160"/>
            <a:ext cx="650716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000" dirty="0">
                <a:latin typeface="Calibri" panose="020F0502020204030204" pitchFamily="34" charset="0"/>
              </a:rPr>
              <a:t>Führe die unteren Versuche durch und protokolliere deine Beobachtungen.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000" dirty="0">
                <a:latin typeface="Calibri" panose="020F0502020204030204" pitchFamily="34" charset="0"/>
              </a:rPr>
              <a:t>Erkläre jeweils, wodurch unsere Augen vor welcher Gefahr geschützt werden. Ergänze ggf. deine Zeichnung des Auges.</a:t>
            </a:r>
          </a:p>
        </p:txBody>
      </p:sp>
      <p:sp>
        <p:nvSpPr>
          <p:cNvPr id="13314" name="Text Box 512">
            <a:extLst>
              <a:ext uri="{FF2B5EF4-FFF2-40B4-BE49-F238E27FC236}">
                <a16:creationId xmlns:a16="http://schemas.microsoft.com/office/drawing/2014/main" id="{0276A2FA-EFEC-8B49-8806-8D20C809AB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1925" y="85725"/>
            <a:ext cx="49688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de-DE" altLang="de-DE" sz="1600" dirty="0">
                <a:latin typeface="Calibri" panose="020F0502020204030204" pitchFamily="34" charset="0"/>
                <a:ea typeface="ＭＳ Ｐゴシック" panose="020B0600070205080204" pitchFamily="34" charset="-128"/>
              </a:rPr>
              <a:t>Wie wird unser Auge </a:t>
            </a:r>
            <a:r>
              <a:rPr lang="de-DE" altLang="de-DE" sz="1600">
                <a:latin typeface="Calibri" panose="020F0502020204030204" pitchFamily="34" charset="0"/>
                <a:ea typeface="ＭＳ Ｐゴシック" panose="020B0600070205080204" pitchFamily="34" charset="-128"/>
              </a:rPr>
              <a:t>geschützt? </a:t>
            </a:r>
            <a:r>
              <a:rPr lang="de-DE" altLang="de-DE" sz="1600">
                <a:solidFill>
                  <a:srgbClr val="FF0000"/>
                </a:solidFill>
                <a:latin typeface="Calibri" panose="020F0502020204030204" pitchFamily="34" charset="0"/>
                <a:ea typeface="ＭＳ Ｐゴシック" panose="020B0600070205080204" pitchFamily="34" charset="-128"/>
              </a:rPr>
              <a:t>Lösungen</a:t>
            </a:r>
            <a:endParaRPr lang="de-DE" altLang="de-DE" sz="1600" dirty="0">
              <a:latin typeface="Calibri" panose="020F050202020403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3315" name="Line 513">
            <a:extLst>
              <a:ext uri="{FF2B5EF4-FFF2-40B4-BE49-F238E27FC236}">
                <a16:creationId xmlns:a16="http://schemas.microsoft.com/office/drawing/2014/main" id="{D8D2CD0A-F6C3-0346-AF03-862CE574485F}"/>
              </a:ext>
            </a:extLst>
          </p:cNvPr>
          <p:cNvSpPr>
            <a:spLocks noChangeShapeType="1"/>
          </p:cNvSpPr>
          <p:nvPr/>
        </p:nvSpPr>
        <p:spPr bwMode="auto">
          <a:xfrm>
            <a:off x="260350" y="423863"/>
            <a:ext cx="64087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graphicFrame>
        <p:nvGraphicFramePr>
          <p:cNvPr id="9" name="Tabelle 9">
            <a:extLst>
              <a:ext uri="{FF2B5EF4-FFF2-40B4-BE49-F238E27FC236}">
                <a16:creationId xmlns:a16="http://schemas.microsoft.com/office/drawing/2014/main" id="{AF8476E7-12D3-094C-A859-1D96BC4999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933774"/>
              </p:ext>
            </p:extLst>
          </p:nvPr>
        </p:nvGraphicFramePr>
        <p:xfrm>
          <a:off x="260350" y="993455"/>
          <a:ext cx="6408736" cy="70978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0088">
                  <a:extLst>
                    <a:ext uri="{9D8B030D-6E8A-4147-A177-3AD203B41FA5}">
                      <a16:colId xmlns:a16="http://schemas.microsoft.com/office/drawing/2014/main" val="3561198706"/>
                    </a:ext>
                  </a:extLst>
                </a:gridCol>
                <a:gridCol w="1578122">
                  <a:extLst>
                    <a:ext uri="{9D8B030D-6E8A-4147-A177-3AD203B41FA5}">
                      <a16:colId xmlns:a16="http://schemas.microsoft.com/office/drawing/2014/main" val="3720356737"/>
                    </a:ext>
                  </a:extLst>
                </a:gridCol>
                <a:gridCol w="1947594">
                  <a:extLst>
                    <a:ext uri="{9D8B030D-6E8A-4147-A177-3AD203B41FA5}">
                      <a16:colId xmlns:a16="http://schemas.microsoft.com/office/drawing/2014/main" val="3424469842"/>
                    </a:ext>
                  </a:extLst>
                </a:gridCol>
                <a:gridCol w="2272932">
                  <a:extLst>
                    <a:ext uri="{9D8B030D-6E8A-4147-A177-3AD203B41FA5}">
                      <a16:colId xmlns:a16="http://schemas.microsoft.com/office/drawing/2014/main" val="2371834788"/>
                    </a:ext>
                  </a:extLst>
                </a:gridCol>
              </a:tblGrid>
              <a:tr h="415437">
                <a:tc>
                  <a:txBody>
                    <a:bodyPr/>
                    <a:lstStyle/>
                    <a:p>
                      <a:r>
                        <a:rPr lang="de-DE" sz="1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Versuch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46088" indent="0">
                        <a:tabLst/>
                      </a:pPr>
                      <a:r>
                        <a:rPr lang="de-DE" sz="1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Struktur des Auges und Funktion (Schutz vor ...)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8486860"/>
                  </a:ext>
                </a:extLst>
              </a:tr>
              <a:tr h="1336479">
                <a:tc>
                  <a:txBody>
                    <a:bodyPr/>
                    <a:lstStyle/>
                    <a:p>
                      <a:r>
                        <a:rPr lang="de-DE" sz="1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de-DE" sz="10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Ⓟ </a:t>
                      </a:r>
                      <a:r>
                        <a:rPr lang="de-DE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Glas mit Wasser</a:t>
                      </a:r>
                      <a:endParaRPr lang="de-D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r>
                        <a:rPr lang="de-DE" sz="1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Ⓓ </a:t>
                      </a:r>
                      <a:r>
                        <a:rPr lang="de-DE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Träufle einige Tropfen Wasser auf die Stirn der Versuchsperson und beobachte den Weg des Wassers.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de-DE" sz="1100" i="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Das Wasser läuft die Brauen entlang und außen am Auge vorbei.</a:t>
                      </a:r>
                      <a:endParaRPr lang="de-DE" sz="1100" i="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de-DE" sz="1100" i="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Augenbraue:</a:t>
                      </a:r>
                      <a:endParaRPr lang="de-DE" sz="1100" i="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de-DE" sz="1100" i="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Schutz vor Schweiß</a:t>
                      </a:r>
                      <a:endParaRPr lang="de-DE" sz="1100" i="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09947703"/>
                  </a:ext>
                </a:extLst>
              </a:tr>
              <a:tr h="1336479">
                <a:tc>
                  <a:txBody>
                    <a:bodyPr/>
                    <a:lstStyle/>
                    <a:p>
                      <a:r>
                        <a:rPr lang="de-DE" sz="1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300"/>
                        </a:spcAft>
                      </a:pPr>
                      <a:r>
                        <a:rPr lang="de-DE" sz="10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Ⓟ </a:t>
                      </a:r>
                      <a:r>
                        <a:rPr lang="de-DE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Schutzbrille, Papierkügelchen</a:t>
                      </a:r>
                      <a:endParaRPr lang="de-D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>
                        <a:spcAft>
                          <a:spcPts val="300"/>
                        </a:spcAft>
                      </a:pPr>
                      <a:r>
                        <a:rPr lang="de-DE" sz="1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Ⓓ </a:t>
                      </a:r>
                      <a:r>
                        <a:rPr lang="de-DE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Die Versuchsperson setzt eine Schutzbrille auf. Anschließend zielt der Versuchsleiter mit Papierkügelchen auf ihre Augen.</a:t>
                      </a:r>
                      <a:endParaRPr lang="de-D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de-DE" sz="1100" i="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Das Auge schließt sich unwillkürlich, bevor das Kügelchen die Brille erreicht.</a:t>
                      </a:r>
                      <a:endParaRPr lang="de-DE" sz="1100" i="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de-DE" sz="1100" i="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Wimpern und Augenlider (Lidschlussreflex!):</a:t>
                      </a:r>
                      <a:endParaRPr lang="de-DE" sz="1100" i="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de-DE" sz="1100" i="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Schutz vor Staub und Fremdkörpern </a:t>
                      </a:r>
                      <a:endParaRPr lang="de-DE" sz="1100" i="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22171790"/>
                  </a:ext>
                </a:extLst>
              </a:tr>
              <a:tr h="1336479">
                <a:tc>
                  <a:txBody>
                    <a:bodyPr/>
                    <a:lstStyle/>
                    <a:p>
                      <a:r>
                        <a:rPr lang="de-DE" sz="1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300"/>
                        </a:spcAft>
                      </a:pPr>
                      <a:r>
                        <a:rPr lang="de-DE" sz="10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Ⓟ </a:t>
                      </a:r>
                      <a:r>
                        <a:rPr lang="de-DE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Handspiegel</a:t>
                      </a:r>
                      <a:endParaRPr lang="de-D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>
                        <a:spcAft>
                          <a:spcPts val="300"/>
                        </a:spcAft>
                      </a:pPr>
                      <a:r>
                        <a:rPr lang="de-DE" sz="1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Ⓓ </a:t>
                      </a:r>
                      <a:r>
                        <a:rPr lang="de-DE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Deckt beide Augen für eine Minute mit der Hand ab und blickt dann gegen ein helles Fenster oder eine Lichtquelle. Beobachtet eure Augen (Spiegel oder Partner).</a:t>
                      </a:r>
                      <a:endParaRPr lang="de-D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de-DE" sz="1100" i="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Die Pupillen sind zunächst geweitet und verengen sich bei hellem Licht sehr schnell.</a:t>
                      </a:r>
                      <a:endParaRPr lang="de-DE" sz="1100" i="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de-DE" sz="1100" i="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Pupille (Pupillenreflex!): Schutz vor Blendung</a:t>
                      </a:r>
                      <a:endParaRPr lang="de-DE" sz="1100" i="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33810997"/>
                  </a:ext>
                </a:extLst>
              </a:tr>
              <a:tr h="1336479">
                <a:tc>
                  <a:txBody>
                    <a:bodyPr/>
                    <a:lstStyle/>
                    <a:p>
                      <a:r>
                        <a:rPr lang="de-DE" sz="1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300"/>
                        </a:spcAft>
                      </a:pPr>
                      <a:r>
                        <a:rPr lang="de-DE" sz="10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Ⓟ Stoppuhr</a:t>
                      </a:r>
                    </a:p>
                    <a:p>
                      <a:pPr>
                        <a:spcAft>
                          <a:spcPts val="300"/>
                        </a:spcAft>
                      </a:pPr>
                      <a:r>
                        <a:rPr lang="de-DE" sz="1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Ⓓ </a:t>
                      </a:r>
                      <a:r>
                        <a:rPr lang="de-DE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Zählt die Lidschläge der Versuchsperson innerhalb einer Minute.</a:t>
                      </a:r>
                      <a:endParaRPr lang="de-D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de-DE" sz="1100" i="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 Minute blinzelt man etwa 10- bis 15-mal.</a:t>
                      </a:r>
                      <a:endParaRPr lang="de-DE" sz="1100" i="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de-DE" sz="1100" i="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Augenlider: </a:t>
                      </a:r>
                      <a:br>
                        <a:rPr lang="de-DE" sz="1100" i="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de-DE" sz="1100" i="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Schutz vor Austrocknung Durch Lidschlag Erneuerung des Flüssigkeitsfilms auf dem Auge</a:t>
                      </a:r>
                      <a:endParaRPr lang="de-DE" sz="1100" i="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2870081"/>
                  </a:ext>
                </a:extLst>
              </a:tr>
              <a:tr h="1336479">
                <a:tc>
                  <a:txBody>
                    <a:bodyPr/>
                    <a:lstStyle/>
                    <a:p>
                      <a:r>
                        <a:rPr lang="de-DE" sz="1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Ⓓ Ist dir schon einmal eine Wimper oder eine Fliege ins Auge geraten? Wenn ja, was konntest du beobachten? 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i="0" kern="12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Das Auge </a:t>
                      </a:r>
                      <a:r>
                        <a:rPr lang="de-DE" sz="1000" i="0" kern="1200" dirty="0" err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tränt</a:t>
                      </a:r>
                      <a:r>
                        <a:rPr lang="de-DE" sz="1000" i="0" kern="12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stark. </a:t>
                      </a:r>
                      <a:endParaRPr lang="de-DE" sz="1000" i="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i="0" dirty="0" err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Tränendrüsen</a:t>
                      </a:r>
                      <a:r>
                        <a:rPr lang="de-DE" sz="1000" i="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bzw. </a:t>
                      </a:r>
                      <a:r>
                        <a:rPr lang="de-DE" sz="1000" i="0" dirty="0" err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Tränenflüssigkeit</a:t>
                      </a:r>
                      <a:r>
                        <a:rPr lang="de-DE" sz="1000" i="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:</a:t>
                      </a:r>
                      <a:br>
                        <a:rPr lang="de-DE" sz="1000" i="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de-DE" sz="1000" i="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Schutz vor Staub, </a:t>
                      </a:r>
                      <a:r>
                        <a:rPr lang="de-DE" sz="1000" i="0" dirty="0" err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Fremdkörpern</a:t>
                      </a:r>
                      <a:r>
                        <a:rPr lang="de-DE" sz="1000" i="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(und Krankheitserregern) durch </a:t>
                      </a:r>
                      <a:r>
                        <a:rPr lang="de-DE" sz="1000" i="0" dirty="0" err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Ausspülen</a:t>
                      </a:r>
                      <a:endParaRPr lang="de-DE" sz="1000" i="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83231994"/>
                  </a:ext>
                </a:extLst>
              </a:tr>
            </a:tbl>
          </a:graphicData>
        </a:graphic>
      </p:graphicFrame>
      <p:pic>
        <p:nvPicPr>
          <p:cNvPr id="85" name="Bild 5" descr="B.eps">
            <a:extLst>
              <a:ext uri="{FF2B5EF4-FFF2-40B4-BE49-F238E27FC236}">
                <a16:creationId xmlns:a16="http://schemas.microsoft.com/office/drawing/2014/main" id="{F6F2F33B-9419-2449-A2A0-890824C772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9201" y="1028832"/>
            <a:ext cx="371298" cy="324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6" name="Bild 6" descr="A.eps">
            <a:extLst>
              <a:ext uri="{FF2B5EF4-FFF2-40B4-BE49-F238E27FC236}">
                <a16:creationId xmlns:a16="http://schemas.microsoft.com/office/drawing/2014/main" id="{A3B0FE95-F8AD-1B42-8E05-1A21CA923B8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7049" y="1026511"/>
            <a:ext cx="371299" cy="3272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7" name="Bild 7" descr="PD.eps">
            <a:extLst>
              <a:ext uri="{FF2B5EF4-FFF2-40B4-BE49-F238E27FC236}">
                <a16:creationId xmlns:a16="http://schemas.microsoft.com/office/drawing/2014/main" id="{08BB8D9D-581C-B64F-B7A5-4D17D2AD3E5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9060" y="1023610"/>
            <a:ext cx="371299" cy="3330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 Box 22">
            <a:extLst>
              <a:ext uri="{FF2B5EF4-FFF2-40B4-BE49-F238E27FC236}">
                <a16:creationId xmlns:a16="http://schemas.microsoft.com/office/drawing/2014/main" id="{0F5A9DD2-9B3A-244E-A59B-F9A711548E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70836" y="8073555"/>
            <a:ext cx="2668226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600" dirty="0">
                <a:latin typeface="Calibri" panose="020F0502020204030204" pitchFamily="34" charset="0"/>
              </a:rPr>
              <a:t>verändert nach: </a:t>
            </a:r>
            <a:r>
              <a:rPr lang="de-DE" altLang="de-DE" sz="600" dirty="0">
                <a:latin typeface="Calibri" panose="020F0502020204030204" pitchFamily="34" charset="0"/>
                <a:hlinkClick r:id="rId5"/>
              </a:rPr>
              <a:t>ZPG Biologie 2016</a:t>
            </a:r>
            <a:r>
              <a:rPr lang="de-DE" altLang="de-DE" sz="600" dirty="0">
                <a:latin typeface="Calibri" panose="020F0502020204030204" pitchFamily="34" charset="0"/>
              </a:rPr>
              <a:t>, alle Abbildungen: Hunor Karsa, </a:t>
            </a:r>
            <a:r>
              <a:rPr lang="de-DE" altLang="de-DE" sz="600" dirty="0">
                <a:latin typeface="Calibri" panose="020F0502020204030204" pitchFamily="34" charset="0"/>
                <a:hlinkClick r:id="rId6"/>
              </a:rPr>
              <a:t>CC BY-SA 4.0</a:t>
            </a:r>
            <a:endParaRPr lang="de-DE" altLang="de-DE" sz="600" dirty="0">
              <a:latin typeface="Calibri" panose="020F0502020204030204" pitchFamily="34" charset="0"/>
            </a:endParaRPr>
          </a:p>
        </p:txBody>
      </p:sp>
      <p:sp>
        <p:nvSpPr>
          <p:cNvPr id="21" name="Rechteck 20">
            <a:extLst>
              <a:ext uri="{FF2B5EF4-FFF2-40B4-BE49-F238E27FC236}">
                <a16:creationId xmlns:a16="http://schemas.microsoft.com/office/drawing/2014/main" id="{53E6D361-23B4-5548-A3CF-8D48D0C4B62E}"/>
              </a:ext>
            </a:extLst>
          </p:cNvPr>
          <p:cNvSpPr/>
          <p:nvPr/>
        </p:nvSpPr>
        <p:spPr>
          <a:xfrm>
            <a:off x="188914" y="8096868"/>
            <a:ext cx="6408736" cy="10437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600"/>
              </a:spcAft>
            </a:pPr>
            <a:r>
              <a:rPr lang="de-DE" sz="1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Vertiefung: </a:t>
            </a:r>
            <a:endParaRPr lang="de-DE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tabLst>
                <a:tab pos="180340" algn="l"/>
              </a:tabLst>
            </a:pPr>
            <a:r>
              <a:rPr lang="de-DE" sz="1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de-DE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Erkläre, weshalb man sich die Nase putzen muss, wenn man geweint hat.</a:t>
            </a:r>
          </a:p>
          <a:p>
            <a:pPr>
              <a:lnSpc>
                <a:spcPct val="115000"/>
              </a:lnSpc>
              <a:tabLst>
                <a:tab pos="180340" algn="l"/>
              </a:tabLst>
            </a:pPr>
            <a:r>
              <a:rPr lang="de-DE" sz="10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Die Tränenflüssigkeit fließt über den Tränenkanal ab, dieser mündet in die Nase.</a:t>
            </a:r>
          </a:p>
          <a:p>
            <a:pPr>
              <a:lnSpc>
                <a:spcPct val="115000"/>
              </a:lnSpc>
              <a:tabLst>
                <a:tab pos="180340" algn="l"/>
              </a:tabLst>
            </a:pPr>
            <a:endParaRPr lang="de-DE" sz="1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tabLst>
                <a:tab pos="180340" algn="l"/>
              </a:tabLst>
            </a:pPr>
            <a:r>
              <a:rPr lang="de-DE" sz="1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</a:t>
            </a:r>
            <a:r>
              <a:rPr lang="de-DE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Nenne weitere Gefahren für das Auge und beschreibe, wie du dein Auge schützen kannst.</a:t>
            </a:r>
          </a:p>
        </p:txBody>
      </p:sp>
      <p:graphicFrame>
        <p:nvGraphicFramePr>
          <p:cNvPr id="22" name="Tabelle 21">
            <a:extLst>
              <a:ext uri="{FF2B5EF4-FFF2-40B4-BE49-F238E27FC236}">
                <a16:creationId xmlns:a16="http://schemas.microsoft.com/office/drawing/2014/main" id="{AE36BA4D-50DE-A44E-9ECD-7C678FEAE5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8849761"/>
              </p:ext>
            </p:extLst>
          </p:nvPr>
        </p:nvGraphicFramePr>
        <p:xfrm>
          <a:off x="766306" y="9113240"/>
          <a:ext cx="4347526" cy="609600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2975926">
                  <a:extLst>
                    <a:ext uri="{9D8B030D-6E8A-4147-A177-3AD203B41FA5}">
                      <a16:colId xmlns:a16="http://schemas.microsoft.com/office/drawing/2014/main" val="592285855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37563262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de-DE" sz="1000" b="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Gefahr</a:t>
                      </a:r>
                      <a:endParaRPr lang="de-DE" sz="1000" b="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b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Schutzmaßnahme</a:t>
                      </a:r>
                      <a:endParaRPr lang="de-DE" sz="1000" b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5792774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de-DE" sz="1000" b="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UV-Strahlung, Blendung</a:t>
                      </a:r>
                      <a:endParaRPr lang="de-DE" sz="1000" b="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b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Sonnenbrille, Skibrille</a:t>
                      </a:r>
                      <a:endParaRPr lang="de-DE" sz="1000" b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3965163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de-DE" sz="1000" b="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Chlor</a:t>
                      </a:r>
                      <a:endParaRPr lang="de-DE" sz="1000" b="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b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Schwimmbrille</a:t>
                      </a:r>
                      <a:endParaRPr lang="de-DE" sz="1000" b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4183864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de-DE" sz="1000" b="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Chemische und andere Gefahrenstoffe, Fremdkörper</a:t>
                      </a:r>
                      <a:endParaRPr lang="de-DE" sz="1000" b="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b="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Schutzbrille</a:t>
                      </a:r>
                      <a:endParaRPr lang="de-DE" sz="1000" b="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266956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9604054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579</Words>
  <Application>Microsoft Macintosh PowerPoint</Application>
  <PresentationFormat>A4-Papier (210 x 297 mm)</PresentationFormat>
  <Paragraphs>71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5" baseType="lpstr">
      <vt:lpstr>Arial</vt:lpstr>
      <vt:lpstr>Calibri</vt:lpstr>
      <vt:lpstr>Standarddesign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Huni</dc:creator>
  <cp:lastModifiedBy>Hunor Karsa</cp:lastModifiedBy>
  <cp:revision>219</cp:revision>
  <cp:lastPrinted>2020-10-31T06:33:33Z</cp:lastPrinted>
  <dcterms:created xsi:type="dcterms:W3CDTF">2011-12-04T16:11:07Z</dcterms:created>
  <dcterms:modified xsi:type="dcterms:W3CDTF">2020-12-20T10:38:06Z</dcterms:modified>
</cp:coreProperties>
</file>