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1" r:id="rId2"/>
    <p:sldId id="277" r:id="rId3"/>
    <p:sldId id="278" r:id="rId4"/>
    <p:sldId id="280" r:id="rId5"/>
    <p:sldId id="279" r:id="rId6"/>
    <p:sldId id="283" r:id="rId7"/>
    <p:sldId id="281" r:id="rId8"/>
    <p:sldId id="284" r:id="rId9"/>
    <p:sldId id="282" r:id="rId10"/>
    <p:sldId id="27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6"/>
    <p:restoredTop sz="94631"/>
  </p:normalViewPr>
  <p:slideViewPr>
    <p:cSldViewPr snapToGrid="0" snapToObjects="1">
      <p:cViewPr varScale="1">
        <p:scale>
          <a:sx n="120" d="100"/>
          <a:sy n="120" d="100"/>
        </p:scale>
        <p:origin x="9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8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1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2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69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68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2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68BB-5F95-204C-8E70-1EA7339BE402}" type="datetimeFigureOut">
              <a:rPr lang="de-DE" smtClean="0"/>
              <a:t>09.12.20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F33C39E-472D-074F-8312-D061B31B4F69}"/>
              </a:ext>
            </a:extLst>
          </p:cNvPr>
          <p:cNvGrpSpPr/>
          <p:nvPr/>
        </p:nvGrpSpPr>
        <p:grpSpPr>
          <a:xfrm>
            <a:off x="65807" y="2895802"/>
            <a:ext cx="9012388" cy="1563048"/>
            <a:chOff x="65807" y="2895802"/>
            <a:chExt cx="9012388" cy="1563048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50044A3-7762-DB46-93A7-A151BE30D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07" y="2895802"/>
              <a:ext cx="3856338" cy="1549579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8A6365F-37A6-A946-9000-EFF3ED901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1857" y="2909271"/>
              <a:ext cx="3856338" cy="1549579"/>
            </a:xfrm>
            <a:prstGeom prst="rect">
              <a:avLst/>
            </a:prstGeom>
          </p:spPr>
        </p:pic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63094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Rückblick:</a:t>
            </a:r>
          </a:p>
          <a:p>
            <a:pPr algn="ctr"/>
            <a:r>
              <a:rPr lang="de-DE" sz="1900" b="1" dirty="0">
                <a:solidFill>
                  <a:schemeClr val="bg1"/>
                </a:solidFill>
              </a:rPr>
              <a:t>Bei der Geschlechtszellbildung wird aus einem diploiden ein haploider Chromosomensatz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C914403-B299-2D48-863E-054526B16F96}"/>
              </a:ext>
            </a:extLst>
          </p:cNvPr>
          <p:cNvGrpSpPr/>
          <p:nvPr/>
        </p:nvGrpSpPr>
        <p:grpSpPr>
          <a:xfrm>
            <a:off x="2643831" y="1171660"/>
            <a:ext cx="3856338" cy="1731571"/>
            <a:chOff x="2643831" y="1171660"/>
            <a:chExt cx="3856338" cy="1731571"/>
          </a:xfrm>
        </p:grpSpPr>
        <p:pic>
          <p:nvPicPr>
            <p:cNvPr id="3" name="Grafik 2" descr="Ein Bild, das Zeichnung, Schild enthält.&#10;&#10;Automatisch generierte Beschreibung">
              <a:extLst>
                <a:ext uri="{FF2B5EF4-FFF2-40B4-BE49-F238E27FC236}">
                  <a16:creationId xmlns:a16="http://schemas.microsoft.com/office/drawing/2014/main" id="{634D3EE8-9D1F-EC43-B8C9-C03C14259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3831" y="1171660"/>
              <a:ext cx="3856338" cy="1731571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F5FD80B-1483-8F41-8925-B5FB78EEEBD3}"/>
                </a:ext>
              </a:extLst>
            </p:cNvPr>
            <p:cNvSpPr txBox="1"/>
            <p:nvPr/>
          </p:nvSpPr>
          <p:spPr>
            <a:xfrm>
              <a:off x="4114800" y="1377458"/>
              <a:ext cx="6549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6600" dirty="0"/>
                <a:t>x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B6CA7CB-9D81-7348-B689-97EC3A4E9618}"/>
              </a:ext>
            </a:extLst>
          </p:cNvPr>
          <p:cNvGrpSpPr/>
          <p:nvPr/>
        </p:nvGrpSpPr>
        <p:grpSpPr>
          <a:xfrm>
            <a:off x="395416" y="1761967"/>
            <a:ext cx="8262038" cy="1110050"/>
            <a:chOff x="395416" y="1761967"/>
            <a:chExt cx="8262038" cy="1110050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0643ADB-222A-2E46-8B4E-BFEA30EA4A29}"/>
                </a:ext>
              </a:extLst>
            </p:cNvPr>
            <p:cNvSpPr txBox="1"/>
            <p:nvPr/>
          </p:nvSpPr>
          <p:spPr>
            <a:xfrm>
              <a:off x="395416" y="1764021"/>
              <a:ext cx="272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6600" dirty="0"/>
                <a:t>2n=46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66295C3-A735-114F-A580-0FB77FD43217}"/>
                </a:ext>
              </a:extLst>
            </p:cNvPr>
            <p:cNvSpPr txBox="1"/>
            <p:nvPr/>
          </p:nvSpPr>
          <p:spPr>
            <a:xfrm>
              <a:off x="5931759" y="1761967"/>
              <a:ext cx="272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6600" dirty="0"/>
                <a:t>2n=46</a:t>
              </a: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C2574813-35E4-C944-BCE8-42B6C31523C9}"/>
              </a:ext>
            </a:extLst>
          </p:cNvPr>
          <p:cNvSpPr txBox="1"/>
          <p:nvPr/>
        </p:nvSpPr>
        <p:spPr>
          <a:xfrm>
            <a:off x="5391680" y="5386616"/>
            <a:ext cx="27256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/>
              <a:t>2n=46</a:t>
            </a:r>
          </a:p>
        </p:txBody>
      </p:sp>
      <p:pic>
        <p:nvPicPr>
          <p:cNvPr id="16" name="Grafik 15" descr="Ein Bild, das Hemd, Computer, Zeichnung enthält.&#10;&#10;Automatisch generierte Beschreibung">
            <a:extLst>
              <a:ext uri="{FF2B5EF4-FFF2-40B4-BE49-F238E27FC236}">
                <a16:creationId xmlns:a16="http://schemas.microsoft.com/office/drawing/2014/main" id="{BB371F4D-1A6E-9E44-ACBE-D10C908EE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729" y="4784640"/>
            <a:ext cx="1797050" cy="18034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4A86D7E-E208-1040-BC65-ED3922376029}"/>
              </a:ext>
            </a:extLst>
          </p:cNvPr>
          <p:cNvSpPr txBox="1"/>
          <p:nvPr/>
        </p:nvSpPr>
        <p:spPr>
          <a:xfrm rot="19698146">
            <a:off x="-490291" y="3302098"/>
            <a:ext cx="9425239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Vor der sexuellen Fortpflanzung müssen aus 2n-Körperzellen (diploide Zellen) 1n-Geschlechtszellen (haploide Zellen) gebildet werden. Dies erfolgt durch eine Reduktionsteilung (Meiose)</a:t>
            </a:r>
          </a:p>
        </p:txBody>
      </p:sp>
    </p:spTree>
    <p:extLst>
      <p:ext uri="{BB962C8B-B14F-4D97-AF65-F5344CB8AC3E}">
        <p14:creationId xmlns:p14="http://schemas.microsoft.com/office/powerpoint/2010/main" val="211887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bg1"/>
                </a:solidFill>
              </a:rPr>
              <a:t>Moodle</a:t>
            </a:r>
            <a:r>
              <a:rPr lang="de-DE" sz="2400" b="1" dirty="0">
                <a:solidFill>
                  <a:schemeClr val="bg1"/>
                </a:solidFill>
              </a:rPr>
              <a:t>-Kurs für diese Woche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85DC4AD-E59B-F04A-AE05-08170EDE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412"/>
            <a:ext cx="9144000" cy="48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7B3B3791-29F2-7B4B-A696-5F7E199D254D}"/>
              </a:ext>
            </a:extLst>
          </p:cNvPr>
          <p:cNvSpPr txBox="1"/>
          <p:nvPr/>
        </p:nvSpPr>
        <p:spPr>
          <a:xfrm>
            <a:off x="0" y="128684"/>
            <a:ext cx="9144000" cy="63094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Rückblick:</a:t>
            </a:r>
          </a:p>
          <a:p>
            <a:pPr algn="ctr"/>
            <a:r>
              <a:rPr lang="de-DE" sz="1900" b="1" dirty="0">
                <a:solidFill>
                  <a:schemeClr val="bg1"/>
                </a:solidFill>
              </a:rPr>
              <a:t>Bei der Geschlechtszellbildung wird aus einem diploiden ein haploider Chromosomensatz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21AD1FB-0C43-AB4B-AD73-1355D84D1D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8665" y="855736"/>
            <a:ext cx="2164169" cy="210951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04D2B40-1469-7C44-B792-008A2F0924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5080" y="2965254"/>
            <a:ext cx="2257754" cy="210951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87A2D65-D4C1-A54B-AE85-BE1444F4A2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1937" y="5118100"/>
            <a:ext cx="32385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0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7B3B3791-29F2-7B4B-A696-5F7E199D254D}"/>
              </a:ext>
            </a:extLst>
          </p:cNvPr>
          <p:cNvSpPr txBox="1"/>
          <p:nvPr/>
        </p:nvSpPr>
        <p:spPr>
          <a:xfrm>
            <a:off x="0" y="128684"/>
            <a:ext cx="9144000" cy="63094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Rückblick:</a:t>
            </a:r>
          </a:p>
          <a:p>
            <a:pPr algn="ctr"/>
            <a:r>
              <a:rPr lang="de-DE" sz="1900" b="1" dirty="0">
                <a:solidFill>
                  <a:schemeClr val="bg1"/>
                </a:solidFill>
              </a:rPr>
              <a:t>Bei der Geschlechtszellbildung wird aus einem diploiden ein haploider Chromosomensatz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55CEDB-F12D-534C-95E7-2B52CA20A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874" y="846123"/>
            <a:ext cx="3238500" cy="1498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D8ED04-0980-734A-93F8-C6AC9735E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874" y="2241207"/>
            <a:ext cx="3238500" cy="1485900"/>
          </a:xfrm>
          <a:prstGeom prst="rect">
            <a:avLst/>
          </a:prstGeom>
        </p:spPr>
      </p:pic>
      <p:pic>
        <p:nvPicPr>
          <p:cNvPr id="11" name="Grafik 10" descr="Ein Bild, das Zeichnung, Spiegel enthält.&#10;&#10;Automatisch generierte Beschreibung">
            <a:extLst>
              <a:ext uri="{FF2B5EF4-FFF2-40B4-BE49-F238E27FC236}">
                <a16:creationId xmlns:a16="http://schemas.microsoft.com/office/drawing/2014/main" id="{374DE47B-D28D-7445-A6F2-2C60CD198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124" y="3727107"/>
            <a:ext cx="4318000" cy="127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106E98D-4384-854F-8AE1-3A3F20419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676" y="5599016"/>
            <a:ext cx="31496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8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Bio in dieser Woche: Wir untersuchen ein Vererbungsbeispiel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3240D7-0AD7-9F45-8E8C-97C2ED6B6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942"/>
          <a:stretch/>
        </p:blipFill>
        <p:spPr>
          <a:xfrm>
            <a:off x="215127" y="1292993"/>
            <a:ext cx="8465713" cy="920577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E895573-CA9C-5541-AE56-143B8B3A03AF}"/>
              </a:ext>
            </a:extLst>
          </p:cNvPr>
          <p:cNvGrpSpPr/>
          <p:nvPr/>
        </p:nvGrpSpPr>
        <p:grpSpPr>
          <a:xfrm>
            <a:off x="0" y="2533136"/>
            <a:ext cx="9144000" cy="2821347"/>
            <a:chOff x="0" y="2533136"/>
            <a:chExt cx="9144000" cy="2821347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B968A653-5B28-504B-81FD-CA88588C3C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143" r="52693" b="88942"/>
            <a:stretch/>
          </p:blipFill>
          <p:spPr>
            <a:xfrm>
              <a:off x="3676135" y="3723854"/>
              <a:ext cx="1791730" cy="920577"/>
            </a:xfrm>
            <a:prstGeom prst="rect">
              <a:avLst/>
            </a:prstGeom>
          </p:spPr>
        </p:pic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B561ED6B-883F-0448-BCAD-AD931D5A165F}"/>
                </a:ext>
              </a:extLst>
            </p:cNvPr>
            <p:cNvCxnSpPr/>
            <p:nvPr/>
          </p:nvCxnSpPr>
          <p:spPr>
            <a:xfrm>
              <a:off x="4447983" y="2533136"/>
              <a:ext cx="0" cy="1031789"/>
            </a:xfrm>
            <a:prstGeom prst="straightConnector1">
              <a:avLst/>
            </a:prstGeom>
            <a:ln w="889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FD1507EA-0214-6646-A0F7-0F330C432433}"/>
                </a:ext>
              </a:extLst>
            </p:cNvPr>
            <p:cNvSpPr txBox="1"/>
            <p:nvPr/>
          </p:nvSpPr>
          <p:spPr>
            <a:xfrm>
              <a:off x="0" y="4769708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sehen alle Kinder aus. Keines hat Albinismus. Bist du überrascht? Das lässt sich in erklären. Du benötigst dazu “7a_AB_Veerbung.docx“ oder “7a_AB_Veerbung.pdf“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68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93240D7-0AD7-9F45-8E8C-97C2ED6B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690" y="705478"/>
            <a:ext cx="6125721" cy="602383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1073980-7C63-FE4A-A67F-8B0512E4C9D6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18000" rIns="18000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Bio in dieser Woche: Wir untersuchen ein Vererbungsbeispiel </a:t>
            </a:r>
            <a:r>
              <a:rPr lang="de-DE" sz="1600" b="1" dirty="0">
                <a:solidFill>
                  <a:schemeClr val="bg1"/>
                </a:solidFill>
              </a:rPr>
              <a:t>(AB 7a_... S. 1)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F9AE476-861F-E64F-A706-6AB0442D0D03}"/>
              </a:ext>
            </a:extLst>
          </p:cNvPr>
          <p:cNvGrpSpPr/>
          <p:nvPr/>
        </p:nvGrpSpPr>
        <p:grpSpPr>
          <a:xfrm>
            <a:off x="400207" y="2198472"/>
            <a:ext cx="317500" cy="762000"/>
            <a:chOff x="220589" y="1626973"/>
            <a:chExt cx="317500" cy="762000"/>
          </a:xfrm>
        </p:grpSpPr>
        <p:pic>
          <p:nvPicPr>
            <p:cNvPr id="6" name="Grafik 5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6F37F507-904C-304C-858A-74E475E00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7E7DB9B-B2FE-BD42-9191-E05225C47964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80B8F7C-42B6-294F-854D-5D86760A7E9E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457BA18-64AB-8540-A6C4-0094A6391C85}"/>
              </a:ext>
            </a:extLst>
          </p:cNvPr>
          <p:cNvGrpSpPr/>
          <p:nvPr/>
        </p:nvGrpSpPr>
        <p:grpSpPr>
          <a:xfrm>
            <a:off x="864072" y="2198472"/>
            <a:ext cx="317500" cy="762000"/>
            <a:chOff x="220589" y="1626973"/>
            <a:chExt cx="317500" cy="762000"/>
          </a:xfrm>
        </p:grpSpPr>
        <p:pic>
          <p:nvPicPr>
            <p:cNvPr id="12" name="Grafik 11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D8DCD490-540A-864B-9430-11EE5EFE8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6F79EF-DC24-D640-A51B-A24B6D741470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EB31022-06D3-E54A-A88F-71F67AD4B47B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8A3F286-2B52-0A4C-8FA8-6637F09C2D83}"/>
              </a:ext>
            </a:extLst>
          </p:cNvPr>
          <p:cNvGrpSpPr/>
          <p:nvPr/>
        </p:nvGrpSpPr>
        <p:grpSpPr>
          <a:xfrm>
            <a:off x="1327937" y="2198472"/>
            <a:ext cx="317500" cy="762000"/>
            <a:chOff x="220589" y="1626973"/>
            <a:chExt cx="317500" cy="762000"/>
          </a:xfrm>
        </p:grpSpPr>
        <p:pic>
          <p:nvPicPr>
            <p:cNvPr id="16" name="Grafik 15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7238FC68-6C36-A046-AD89-E26B07558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E27E1D-56C6-A34D-A7F9-5D50126728F6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29DE503-0966-5543-9B16-A56348A640DA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C5AF569-D3E6-6C45-BF11-3BCBE6889CBE}"/>
              </a:ext>
            </a:extLst>
          </p:cNvPr>
          <p:cNvGrpSpPr/>
          <p:nvPr/>
        </p:nvGrpSpPr>
        <p:grpSpPr>
          <a:xfrm>
            <a:off x="1791802" y="2198472"/>
            <a:ext cx="317500" cy="762000"/>
            <a:chOff x="220589" y="1626973"/>
            <a:chExt cx="317500" cy="762000"/>
          </a:xfrm>
        </p:grpSpPr>
        <p:pic>
          <p:nvPicPr>
            <p:cNvPr id="20" name="Grafik 19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A34E9E7E-0F6D-064C-99F8-04A462095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32C1DA-946D-A544-8250-E2CA01889191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341ABC8-227B-4A44-84D6-BB899DAFF5C0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354F501-33EC-3643-BA12-6C487AF7BDC6}"/>
              </a:ext>
            </a:extLst>
          </p:cNvPr>
          <p:cNvGrpSpPr/>
          <p:nvPr/>
        </p:nvGrpSpPr>
        <p:grpSpPr>
          <a:xfrm>
            <a:off x="400207" y="3025665"/>
            <a:ext cx="317500" cy="762000"/>
            <a:chOff x="220589" y="1626973"/>
            <a:chExt cx="317500" cy="762000"/>
          </a:xfrm>
        </p:grpSpPr>
        <p:pic>
          <p:nvPicPr>
            <p:cNvPr id="25" name="Grafik 24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F6F54EC0-E7B3-1D4B-BC16-BD3E64618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474F8A1-E211-774F-AA30-CD379B0EA8AF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5E181AB-B77A-A344-9CE9-86DC4FCEC61A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70BCB4A-B2BC-9E4D-B382-49CD3E9956D3}"/>
              </a:ext>
            </a:extLst>
          </p:cNvPr>
          <p:cNvGrpSpPr/>
          <p:nvPr/>
        </p:nvGrpSpPr>
        <p:grpSpPr>
          <a:xfrm>
            <a:off x="864072" y="3025665"/>
            <a:ext cx="317500" cy="762000"/>
            <a:chOff x="220589" y="1626973"/>
            <a:chExt cx="317500" cy="762000"/>
          </a:xfrm>
        </p:grpSpPr>
        <p:pic>
          <p:nvPicPr>
            <p:cNvPr id="29" name="Grafik 28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5DED8C07-867C-244C-BCFC-010BC55ED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4AE64B8-FE5D-2642-8873-9BFB8BC2EA16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298FA63-65FE-AE40-A730-88EEA6BAE125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D4598BE-EFD6-7E49-80F2-44DCEEEBA18E}"/>
              </a:ext>
            </a:extLst>
          </p:cNvPr>
          <p:cNvGrpSpPr/>
          <p:nvPr/>
        </p:nvGrpSpPr>
        <p:grpSpPr>
          <a:xfrm>
            <a:off x="1347844" y="3025665"/>
            <a:ext cx="317500" cy="762000"/>
            <a:chOff x="220589" y="1626973"/>
            <a:chExt cx="317500" cy="762000"/>
          </a:xfrm>
        </p:grpSpPr>
        <p:pic>
          <p:nvPicPr>
            <p:cNvPr id="33" name="Grafik 32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E29D2D62-2CFE-9B45-8F4A-D7744B508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0897983-0156-F447-984E-98918836656F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69D6602-8F58-C04B-9A42-E7F1E0F5CCB6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F4E9F25-B0A6-DF4D-9F1B-6402753CCC17}"/>
              </a:ext>
            </a:extLst>
          </p:cNvPr>
          <p:cNvGrpSpPr/>
          <p:nvPr/>
        </p:nvGrpSpPr>
        <p:grpSpPr>
          <a:xfrm>
            <a:off x="1811709" y="3025665"/>
            <a:ext cx="317500" cy="762000"/>
            <a:chOff x="220589" y="1626973"/>
            <a:chExt cx="317500" cy="762000"/>
          </a:xfrm>
        </p:grpSpPr>
        <p:pic>
          <p:nvPicPr>
            <p:cNvPr id="37" name="Grafik 36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DB9C4A4A-1D64-2D4B-AEBE-2DA2DCBA1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421170D-6C60-2C41-AB88-080BCB16F02F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33433EA-B159-784E-82CE-0B1A366442AE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9DA4FB9-1D79-5D4A-82E8-C596C59FC800}"/>
              </a:ext>
            </a:extLst>
          </p:cNvPr>
          <p:cNvGrpSpPr/>
          <p:nvPr/>
        </p:nvGrpSpPr>
        <p:grpSpPr>
          <a:xfrm>
            <a:off x="396127" y="3832334"/>
            <a:ext cx="317500" cy="762000"/>
            <a:chOff x="220589" y="1626973"/>
            <a:chExt cx="317500" cy="762000"/>
          </a:xfrm>
        </p:grpSpPr>
        <p:pic>
          <p:nvPicPr>
            <p:cNvPr id="41" name="Grafik 40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12DC0379-E2B4-BF40-9923-CC4FD1072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3F23783-2330-0743-8E0A-672A4748DCF2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5F92C72-9AD9-2B49-B253-C49767EEE01D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2F61CA2-1C0C-9341-9E7E-A2A8D2930D39}"/>
              </a:ext>
            </a:extLst>
          </p:cNvPr>
          <p:cNvGrpSpPr/>
          <p:nvPr/>
        </p:nvGrpSpPr>
        <p:grpSpPr>
          <a:xfrm>
            <a:off x="859992" y="3832334"/>
            <a:ext cx="317500" cy="762000"/>
            <a:chOff x="220589" y="1626973"/>
            <a:chExt cx="317500" cy="762000"/>
          </a:xfrm>
        </p:grpSpPr>
        <p:pic>
          <p:nvPicPr>
            <p:cNvPr id="45" name="Grafik 44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D87E82E0-A38D-4F42-A81C-CFB57662D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1873BB8-0B95-9D4A-BFFD-431FEDA4996C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71B3DE2-080F-6540-AC04-DEEBEC8931C7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82075B7-D340-4F43-BC90-E28C9A23853C}"/>
              </a:ext>
            </a:extLst>
          </p:cNvPr>
          <p:cNvGrpSpPr/>
          <p:nvPr/>
        </p:nvGrpSpPr>
        <p:grpSpPr>
          <a:xfrm>
            <a:off x="1343774" y="3852858"/>
            <a:ext cx="317500" cy="762000"/>
            <a:chOff x="220589" y="1626973"/>
            <a:chExt cx="317500" cy="762000"/>
          </a:xfrm>
        </p:grpSpPr>
        <p:pic>
          <p:nvPicPr>
            <p:cNvPr id="49" name="Grafik 48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C7C99DFE-7D9E-C04D-81E2-48CC2C7F0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9F875D4-03AE-0D43-8919-84E126C74CBE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ED2E027-BAC0-3C41-91A3-34A4F93F3ABD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B94ED268-ABE8-374B-872D-30EB4DE09219}"/>
              </a:ext>
            </a:extLst>
          </p:cNvPr>
          <p:cNvGrpSpPr/>
          <p:nvPr/>
        </p:nvGrpSpPr>
        <p:grpSpPr>
          <a:xfrm>
            <a:off x="1807639" y="3852858"/>
            <a:ext cx="317500" cy="762000"/>
            <a:chOff x="220589" y="1626973"/>
            <a:chExt cx="317500" cy="762000"/>
          </a:xfrm>
        </p:grpSpPr>
        <p:pic>
          <p:nvPicPr>
            <p:cNvPr id="53" name="Grafik 52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467F0452-4EFF-324D-AF51-86DDD3743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764CF5E-4B9B-604E-97B7-65FA2E619E9D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39A3073-0D84-834B-863B-BD1DF0ED5126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AA0A0D8-0A2F-864F-B3AF-088DCE08D6D7}"/>
              </a:ext>
            </a:extLst>
          </p:cNvPr>
          <p:cNvGrpSpPr/>
          <p:nvPr/>
        </p:nvGrpSpPr>
        <p:grpSpPr>
          <a:xfrm>
            <a:off x="396128" y="4741479"/>
            <a:ext cx="154966" cy="762000"/>
            <a:chOff x="220590" y="1626973"/>
            <a:chExt cx="154966" cy="762000"/>
          </a:xfrm>
        </p:grpSpPr>
        <p:pic>
          <p:nvPicPr>
            <p:cNvPr id="57" name="Grafik 56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3BFAEB63-F434-E249-83AF-6234E6843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EA68F04-F688-624E-B66E-C8CC3B366477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E989C441-5E72-574F-9523-D3B9B5491C06}"/>
              </a:ext>
            </a:extLst>
          </p:cNvPr>
          <p:cNvGrpSpPr/>
          <p:nvPr/>
        </p:nvGrpSpPr>
        <p:grpSpPr>
          <a:xfrm>
            <a:off x="738983" y="4741479"/>
            <a:ext cx="154966" cy="762000"/>
            <a:chOff x="220590" y="1626973"/>
            <a:chExt cx="154966" cy="762000"/>
          </a:xfrm>
        </p:grpSpPr>
        <p:pic>
          <p:nvPicPr>
            <p:cNvPr id="61" name="Grafik 60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356CA39C-D856-AD45-A653-DFE746385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980E916-A04D-E74B-BFA9-F95A1D89AC63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2409C4D6-0640-E744-A069-984E5BD89E8C}"/>
              </a:ext>
            </a:extLst>
          </p:cNvPr>
          <p:cNvGrpSpPr/>
          <p:nvPr/>
        </p:nvGrpSpPr>
        <p:grpSpPr>
          <a:xfrm>
            <a:off x="1007257" y="4741479"/>
            <a:ext cx="154966" cy="762000"/>
            <a:chOff x="220590" y="1626973"/>
            <a:chExt cx="154966" cy="762000"/>
          </a:xfrm>
        </p:grpSpPr>
        <p:pic>
          <p:nvPicPr>
            <p:cNvPr id="64" name="Grafik 63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3A287833-9F9D-1444-88E1-59880C45B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C9C8297-9883-B849-BF39-239889AB5E9F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CC0B8AF-C41D-E546-BD24-A2DFE838BDAC}"/>
              </a:ext>
            </a:extLst>
          </p:cNvPr>
          <p:cNvGrpSpPr/>
          <p:nvPr/>
        </p:nvGrpSpPr>
        <p:grpSpPr>
          <a:xfrm>
            <a:off x="1315592" y="4741479"/>
            <a:ext cx="154966" cy="762000"/>
            <a:chOff x="220590" y="1626973"/>
            <a:chExt cx="154966" cy="762000"/>
          </a:xfrm>
        </p:grpSpPr>
        <p:pic>
          <p:nvPicPr>
            <p:cNvPr id="67" name="Grafik 66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C353459D-5C86-D34E-A680-EE70F7598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83021E8-AD44-B749-A1F4-33A566C0A67D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88F7F261-83C0-9847-9D5C-71189EF260F8}"/>
              </a:ext>
            </a:extLst>
          </p:cNvPr>
          <p:cNvGrpSpPr/>
          <p:nvPr/>
        </p:nvGrpSpPr>
        <p:grpSpPr>
          <a:xfrm>
            <a:off x="1659363" y="4741479"/>
            <a:ext cx="154966" cy="762000"/>
            <a:chOff x="220590" y="1626973"/>
            <a:chExt cx="154966" cy="762000"/>
          </a:xfrm>
        </p:grpSpPr>
        <p:pic>
          <p:nvPicPr>
            <p:cNvPr id="70" name="Grafik 69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6D7CCDCC-203E-2147-9A82-85D138856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00C6C05-A234-6145-B055-8D451B6341A5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CCBA93CE-04DC-D348-BDAB-B50F2AFEA730}"/>
              </a:ext>
            </a:extLst>
          </p:cNvPr>
          <p:cNvGrpSpPr/>
          <p:nvPr/>
        </p:nvGrpSpPr>
        <p:grpSpPr>
          <a:xfrm>
            <a:off x="1972191" y="4741479"/>
            <a:ext cx="154966" cy="762000"/>
            <a:chOff x="220590" y="1626973"/>
            <a:chExt cx="154966" cy="762000"/>
          </a:xfrm>
        </p:grpSpPr>
        <p:pic>
          <p:nvPicPr>
            <p:cNvPr id="73" name="Grafik 72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D34754E3-B871-1A4D-A5E7-69D965B13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FB301C4-F633-E243-9315-0323AD57C7C7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AEA8B771-4354-2040-8BEA-2C16ABB11498}"/>
              </a:ext>
            </a:extLst>
          </p:cNvPr>
          <p:cNvGrpSpPr/>
          <p:nvPr/>
        </p:nvGrpSpPr>
        <p:grpSpPr>
          <a:xfrm>
            <a:off x="393979" y="5650624"/>
            <a:ext cx="154966" cy="762000"/>
            <a:chOff x="220590" y="1626973"/>
            <a:chExt cx="154966" cy="762000"/>
          </a:xfrm>
        </p:grpSpPr>
        <p:pic>
          <p:nvPicPr>
            <p:cNvPr id="76" name="Grafik 75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F259D98B-14BC-AD4E-8892-DD498F089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89C0EAD-0B78-5743-B628-492257F13CD1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79E1E085-E1EA-CB4E-A0A4-7225BF0DD89C}"/>
              </a:ext>
            </a:extLst>
          </p:cNvPr>
          <p:cNvGrpSpPr/>
          <p:nvPr/>
        </p:nvGrpSpPr>
        <p:grpSpPr>
          <a:xfrm>
            <a:off x="736383" y="5650624"/>
            <a:ext cx="154966" cy="762000"/>
            <a:chOff x="220590" y="1626973"/>
            <a:chExt cx="154966" cy="762000"/>
          </a:xfrm>
        </p:grpSpPr>
        <p:pic>
          <p:nvPicPr>
            <p:cNvPr id="80" name="Grafik 79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AFCEA113-067F-AD41-8613-563D4DFF0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5BB62EE-2B1A-7549-9E3B-B94726334B2A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00EF2BD6-C6C7-5940-A41F-959B0ADC9BAA}"/>
              </a:ext>
            </a:extLst>
          </p:cNvPr>
          <p:cNvGrpSpPr/>
          <p:nvPr/>
        </p:nvGrpSpPr>
        <p:grpSpPr>
          <a:xfrm>
            <a:off x="1005219" y="5650624"/>
            <a:ext cx="154966" cy="762000"/>
            <a:chOff x="220590" y="1626973"/>
            <a:chExt cx="154966" cy="762000"/>
          </a:xfrm>
        </p:grpSpPr>
        <p:pic>
          <p:nvPicPr>
            <p:cNvPr id="83" name="Grafik 82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795982D2-6F15-9547-B3C6-FB87792CF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E52782A-5599-0B4F-AF80-818D41B2D891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519426FC-F7FD-334C-B550-698881FFE8CA}"/>
              </a:ext>
            </a:extLst>
          </p:cNvPr>
          <p:cNvGrpSpPr/>
          <p:nvPr/>
        </p:nvGrpSpPr>
        <p:grpSpPr>
          <a:xfrm>
            <a:off x="1315592" y="5650624"/>
            <a:ext cx="154966" cy="762000"/>
            <a:chOff x="220590" y="1626973"/>
            <a:chExt cx="154966" cy="762000"/>
          </a:xfrm>
        </p:grpSpPr>
        <p:pic>
          <p:nvPicPr>
            <p:cNvPr id="86" name="Grafik 85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D66055F0-E003-8C44-9AAB-357ED305A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EC90736-384A-EE4A-8BFE-A0F20B2C7317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54C91496-6D89-7547-8B62-04D19878A3A3}"/>
              </a:ext>
            </a:extLst>
          </p:cNvPr>
          <p:cNvGrpSpPr/>
          <p:nvPr/>
        </p:nvGrpSpPr>
        <p:grpSpPr>
          <a:xfrm>
            <a:off x="1656923" y="5650624"/>
            <a:ext cx="154966" cy="762000"/>
            <a:chOff x="220590" y="1626973"/>
            <a:chExt cx="154966" cy="762000"/>
          </a:xfrm>
        </p:grpSpPr>
        <p:pic>
          <p:nvPicPr>
            <p:cNvPr id="89" name="Grafik 88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E33A68F8-F807-0F4C-B0A4-C42DCA0E6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7345DFA-A0CC-B94B-BF69-EB379E918F95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C59836F9-1F51-FF42-A972-D77E1C6CD918}"/>
              </a:ext>
            </a:extLst>
          </p:cNvPr>
          <p:cNvGrpSpPr/>
          <p:nvPr/>
        </p:nvGrpSpPr>
        <p:grpSpPr>
          <a:xfrm>
            <a:off x="1972191" y="5650624"/>
            <a:ext cx="154966" cy="762000"/>
            <a:chOff x="220590" y="1626973"/>
            <a:chExt cx="154966" cy="762000"/>
          </a:xfrm>
        </p:grpSpPr>
        <p:pic>
          <p:nvPicPr>
            <p:cNvPr id="92" name="Grafik 91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AA9EB801-8618-3D4E-9330-1C667D3E8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EECB7F5-5405-2C4D-B9CE-DE3440F8E2EF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CFD80A3F-9A53-144B-B033-523957FF8D0E}"/>
              </a:ext>
            </a:extLst>
          </p:cNvPr>
          <p:cNvGrpSpPr/>
          <p:nvPr/>
        </p:nvGrpSpPr>
        <p:grpSpPr>
          <a:xfrm>
            <a:off x="190366" y="1128700"/>
            <a:ext cx="2177281" cy="5451709"/>
            <a:chOff x="10748" y="1406291"/>
            <a:chExt cx="2177281" cy="5451709"/>
          </a:xfrm>
        </p:grpSpPr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2EDFCB75-2E6C-4942-AF38-34F9048497CD}"/>
                </a:ext>
              </a:extLst>
            </p:cNvPr>
            <p:cNvSpPr txBox="1"/>
            <p:nvPr/>
          </p:nvSpPr>
          <p:spPr>
            <a:xfrm>
              <a:off x="10748" y="1406291"/>
              <a:ext cx="20616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rgbClr val="C0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Der Chromosomenkasten: </a:t>
              </a:r>
              <a:r>
                <a:rPr lang="de-DE" sz="1400" dirty="0">
                  <a:solidFill>
                    <a:srgbClr val="C0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Begründe, welche der unten gezeigten Chromosomen in welche Zellen müssen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C5EFEB8-CE6D-644D-AD9C-EC6C0052724B}"/>
                </a:ext>
              </a:extLst>
            </p:cNvPr>
            <p:cNvSpPr/>
            <p:nvPr/>
          </p:nvSpPr>
          <p:spPr>
            <a:xfrm>
              <a:off x="10748" y="1406291"/>
              <a:ext cx="2177281" cy="5451709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37744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>
            <a:extLst>
              <a:ext uri="{FF2B5EF4-FFF2-40B4-BE49-F238E27FC236}">
                <a16:creationId xmlns:a16="http://schemas.microsoft.com/office/drawing/2014/main" id="{2364D3FB-AA5B-CF49-AA21-FC9F49055D40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Bio in dieser Woche: Wir untersuchen ein Vererbungsbeispiel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3240D7-0AD7-9F45-8E8C-97C2ED6B6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942"/>
          <a:stretch/>
        </p:blipFill>
        <p:spPr>
          <a:xfrm>
            <a:off x="215127" y="1292993"/>
            <a:ext cx="8465713" cy="920577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E895573-CA9C-5541-AE56-143B8B3A03AF}"/>
              </a:ext>
            </a:extLst>
          </p:cNvPr>
          <p:cNvGrpSpPr/>
          <p:nvPr/>
        </p:nvGrpSpPr>
        <p:grpSpPr>
          <a:xfrm>
            <a:off x="0" y="2533136"/>
            <a:ext cx="9144000" cy="2575126"/>
            <a:chOff x="0" y="2533136"/>
            <a:chExt cx="9144000" cy="257512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B968A653-5B28-504B-81FD-CA88588C3C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143" r="52693" b="88942"/>
            <a:stretch/>
          </p:blipFill>
          <p:spPr>
            <a:xfrm>
              <a:off x="3676135" y="3723854"/>
              <a:ext cx="1791730" cy="920577"/>
            </a:xfrm>
            <a:prstGeom prst="rect">
              <a:avLst/>
            </a:prstGeom>
          </p:spPr>
        </p:pic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B561ED6B-883F-0448-BCAD-AD931D5A165F}"/>
                </a:ext>
              </a:extLst>
            </p:cNvPr>
            <p:cNvCxnSpPr/>
            <p:nvPr/>
          </p:nvCxnSpPr>
          <p:spPr>
            <a:xfrm>
              <a:off x="4447983" y="2533136"/>
              <a:ext cx="0" cy="1031789"/>
            </a:xfrm>
            <a:prstGeom prst="straightConnector1">
              <a:avLst/>
            </a:prstGeom>
            <a:ln w="889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FD1507EA-0214-6646-A0F7-0F330C432433}"/>
                </a:ext>
              </a:extLst>
            </p:cNvPr>
            <p:cNvSpPr txBox="1"/>
            <p:nvPr/>
          </p:nvSpPr>
          <p:spPr>
            <a:xfrm>
              <a:off x="0" y="4769708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Erkläre, warum die Kinder nicht an Albinismus leiden: 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43155110-3D28-6340-8B54-0D9D21C9D9DA}"/>
              </a:ext>
            </a:extLst>
          </p:cNvPr>
          <p:cNvSpPr txBox="1"/>
          <p:nvPr/>
        </p:nvSpPr>
        <p:spPr>
          <a:xfrm rot="19698146">
            <a:off x="5928679" y="3731602"/>
            <a:ext cx="232521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Verstanden?</a:t>
            </a:r>
          </a:p>
        </p:txBody>
      </p:sp>
    </p:spTree>
    <p:extLst>
      <p:ext uri="{BB962C8B-B14F-4D97-AF65-F5344CB8AC3E}">
        <p14:creationId xmlns:p14="http://schemas.microsoft.com/office/powerpoint/2010/main" val="267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1073980-7C63-FE4A-A67F-8B0512E4C9D6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Fachbegriffe, um Vererbungsgänge gut zu beschreiben </a:t>
            </a:r>
            <a:r>
              <a:rPr lang="de-DE" sz="1600" b="1" dirty="0">
                <a:solidFill>
                  <a:schemeClr val="bg1"/>
                </a:solidFill>
              </a:rPr>
              <a:t>(AB 7a_... Seite 2)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1D8D162-FFA7-F943-8A18-FC99C448F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081532"/>
              </p:ext>
            </p:extLst>
          </p:nvPr>
        </p:nvGraphicFramePr>
        <p:xfrm>
          <a:off x="163285" y="767443"/>
          <a:ext cx="8784771" cy="56007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8784771">
                  <a:extLst>
                    <a:ext uri="{9D8B030D-6E8A-4147-A177-3AD203B41FA5}">
                      <a16:colId xmlns:a16="http://schemas.microsoft.com/office/drawing/2014/main" val="1220333049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50" dirty="0" err="1">
                          <a:effectLst/>
                        </a:rPr>
                        <a:t>homologe</a:t>
                      </a:r>
                      <a:r>
                        <a:rPr lang="en-US" sz="1400" kern="50" dirty="0">
                          <a:effectLst/>
                        </a:rPr>
                        <a:t> </a:t>
                      </a:r>
                      <a:r>
                        <a:rPr lang="en-US" sz="1400" kern="50" dirty="0" err="1">
                          <a:effectLst/>
                        </a:rPr>
                        <a:t>Chromosomen</a:t>
                      </a:r>
                      <a:endParaRPr lang="de-DE" sz="1400" kern="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009687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50">
                          <a:effectLst/>
                        </a:rPr>
                        <a:t>Gen</a:t>
                      </a:r>
                      <a:endParaRPr lang="de-DE" sz="1400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601576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50">
                          <a:effectLst/>
                        </a:rPr>
                        <a:t>Genvariante (Allel)</a:t>
                      </a:r>
                      <a:endParaRPr lang="de-DE" sz="1400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82044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1400" kern="50">
                          <a:effectLst/>
                        </a:rPr>
                        <a:t>reinerbig (homozygot)</a:t>
                      </a:r>
                      <a:endParaRPr lang="de-DE" sz="1400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62746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1400" kern="50">
                          <a:effectLst/>
                        </a:rPr>
                        <a:t>mischerbig (heterozygot)</a:t>
                      </a:r>
                      <a:endParaRPr lang="de-DE" sz="1400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811571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50">
                          <a:effectLst/>
                        </a:rPr>
                        <a:t>dominantes Allel</a:t>
                      </a:r>
                      <a:endParaRPr lang="de-DE" sz="1400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1095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1400" kern="50">
                          <a:effectLst/>
                        </a:rPr>
                        <a:t>rezessives Allel</a:t>
                      </a:r>
                      <a:endParaRPr lang="de-DE" sz="1400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29232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1400" kern="50">
                          <a:effectLst/>
                        </a:rPr>
                        <a:t>Genotyp</a:t>
                      </a:r>
                      <a:endParaRPr lang="de-DE" sz="1400" kern="5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98909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1400" kern="50" dirty="0">
                          <a:effectLst/>
                        </a:rPr>
                        <a:t>Phänotyp</a:t>
                      </a:r>
                      <a:endParaRPr lang="de-DE" sz="1400" kern="50" dirty="0"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193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48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7F3A0C4-9FFD-C848-B1EE-24CAB0D32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74" y="670288"/>
            <a:ext cx="6108700" cy="61087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1073980-7C63-FE4A-A67F-8B0512E4C9D6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18000" rIns="18000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Bio in dieser Woche: Wir untersuchen ein Vererbungsbeispiel </a:t>
            </a:r>
            <a:r>
              <a:rPr lang="de-DE" sz="1600" b="1" dirty="0">
                <a:solidFill>
                  <a:schemeClr val="bg1"/>
                </a:solidFill>
              </a:rPr>
              <a:t>(AB 7b_... S. 1)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F9AE476-861F-E64F-A706-6AB0442D0D03}"/>
              </a:ext>
            </a:extLst>
          </p:cNvPr>
          <p:cNvGrpSpPr/>
          <p:nvPr/>
        </p:nvGrpSpPr>
        <p:grpSpPr>
          <a:xfrm>
            <a:off x="400207" y="2198472"/>
            <a:ext cx="317500" cy="762000"/>
            <a:chOff x="220589" y="1626973"/>
            <a:chExt cx="317500" cy="762000"/>
          </a:xfrm>
        </p:grpSpPr>
        <p:pic>
          <p:nvPicPr>
            <p:cNvPr id="6" name="Grafik 5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6F37F507-904C-304C-858A-74E475E00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7E7DB9B-B2FE-BD42-9191-E05225C47964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80B8F7C-42B6-294F-854D-5D86760A7E9E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457BA18-64AB-8540-A6C4-0094A6391C85}"/>
              </a:ext>
            </a:extLst>
          </p:cNvPr>
          <p:cNvGrpSpPr/>
          <p:nvPr/>
        </p:nvGrpSpPr>
        <p:grpSpPr>
          <a:xfrm>
            <a:off x="864072" y="2198472"/>
            <a:ext cx="317500" cy="762000"/>
            <a:chOff x="220589" y="1626973"/>
            <a:chExt cx="317500" cy="762000"/>
          </a:xfrm>
        </p:grpSpPr>
        <p:pic>
          <p:nvPicPr>
            <p:cNvPr id="12" name="Grafik 11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D8DCD490-540A-864B-9430-11EE5EFE8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6F79EF-DC24-D640-A51B-A24B6D741470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EB31022-06D3-E54A-A88F-71F67AD4B47B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8A3F286-2B52-0A4C-8FA8-6637F09C2D83}"/>
              </a:ext>
            </a:extLst>
          </p:cNvPr>
          <p:cNvGrpSpPr/>
          <p:nvPr/>
        </p:nvGrpSpPr>
        <p:grpSpPr>
          <a:xfrm>
            <a:off x="1327937" y="2198472"/>
            <a:ext cx="317500" cy="762000"/>
            <a:chOff x="220589" y="1626973"/>
            <a:chExt cx="317500" cy="762000"/>
          </a:xfrm>
        </p:grpSpPr>
        <p:pic>
          <p:nvPicPr>
            <p:cNvPr id="16" name="Grafik 15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7238FC68-6C36-A046-AD89-E26B07558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9E27E1D-56C6-A34D-A7F9-5D50126728F6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29DE503-0966-5543-9B16-A56348A640DA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C5AF569-D3E6-6C45-BF11-3BCBE6889CBE}"/>
              </a:ext>
            </a:extLst>
          </p:cNvPr>
          <p:cNvGrpSpPr/>
          <p:nvPr/>
        </p:nvGrpSpPr>
        <p:grpSpPr>
          <a:xfrm>
            <a:off x="1791802" y="2198472"/>
            <a:ext cx="317500" cy="762000"/>
            <a:chOff x="220589" y="1626973"/>
            <a:chExt cx="317500" cy="762000"/>
          </a:xfrm>
        </p:grpSpPr>
        <p:pic>
          <p:nvPicPr>
            <p:cNvPr id="20" name="Grafik 19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A34E9E7E-0F6D-064C-99F8-04A462095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32C1DA-946D-A544-8250-E2CA01889191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341ABC8-227B-4A44-84D6-BB899DAFF5C0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354F501-33EC-3643-BA12-6C487AF7BDC6}"/>
              </a:ext>
            </a:extLst>
          </p:cNvPr>
          <p:cNvGrpSpPr/>
          <p:nvPr/>
        </p:nvGrpSpPr>
        <p:grpSpPr>
          <a:xfrm>
            <a:off x="400207" y="3025665"/>
            <a:ext cx="317500" cy="762000"/>
            <a:chOff x="220589" y="1626973"/>
            <a:chExt cx="317500" cy="762000"/>
          </a:xfrm>
        </p:grpSpPr>
        <p:pic>
          <p:nvPicPr>
            <p:cNvPr id="25" name="Grafik 24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F6F54EC0-E7B3-1D4B-BC16-BD3E64618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474F8A1-E211-774F-AA30-CD379B0EA8AF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5E181AB-B77A-A344-9CE9-86DC4FCEC61A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70BCB4A-B2BC-9E4D-B382-49CD3E9956D3}"/>
              </a:ext>
            </a:extLst>
          </p:cNvPr>
          <p:cNvGrpSpPr/>
          <p:nvPr/>
        </p:nvGrpSpPr>
        <p:grpSpPr>
          <a:xfrm>
            <a:off x="864072" y="3025665"/>
            <a:ext cx="317500" cy="762000"/>
            <a:chOff x="220589" y="1626973"/>
            <a:chExt cx="317500" cy="762000"/>
          </a:xfrm>
        </p:grpSpPr>
        <p:pic>
          <p:nvPicPr>
            <p:cNvPr id="29" name="Grafik 28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5DED8C07-867C-244C-BCFC-010BC55ED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4AE64B8-FE5D-2642-8873-9BFB8BC2EA16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298FA63-65FE-AE40-A730-88EEA6BAE125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D4598BE-EFD6-7E49-80F2-44DCEEEBA18E}"/>
              </a:ext>
            </a:extLst>
          </p:cNvPr>
          <p:cNvGrpSpPr/>
          <p:nvPr/>
        </p:nvGrpSpPr>
        <p:grpSpPr>
          <a:xfrm>
            <a:off x="1347844" y="3025665"/>
            <a:ext cx="317500" cy="762000"/>
            <a:chOff x="220589" y="1626973"/>
            <a:chExt cx="317500" cy="762000"/>
          </a:xfrm>
        </p:grpSpPr>
        <p:pic>
          <p:nvPicPr>
            <p:cNvPr id="33" name="Grafik 32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E29D2D62-2CFE-9B45-8F4A-D7744B508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0897983-0156-F447-984E-98918836656F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69D6602-8F58-C04B-9A42-E7F1E0F5CCB6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F4E9F25-B0A6-DF4D-9F1B-6402753CCC17}"/>
              </a:ext>
            </a:extLst>
          </p:cNvPr>
          <p:cNvGrpSpPr/>
          <p:nvPr/>
        </p:nvGrpSpPr>
        <p:grpSpPr>
          <a:xfrm>
            <a:off x="1811709" y="3025665"/>
            <a:ext cx="317500" cy="762000"/>
            <a:chOff x="220589" y="1626973"/>
            <a:chExt cx="317500" cy="762000"/>
          </a:xfrm>
        </p:grpSpPr>
        <p:pic>
          <p:nvPicPr>
            <p:cNvPr id="37" name="Grafik 36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DB9C4A4A-1D64-2D4B-AEBE-2DA2DCBA1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421170D-6C60-2C41-AB88-080BCB16F02F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33433EA-B159-784E-82CE-0B1A366442AE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9DA4FB9-1D79-5D4A-82E8-C596C59FC800}"/>
              </a:ext>
            </a:extLst>
          </p:cNvPr>
          <p:cNvGrpSpPr/>
          <p:nvPr/>
        </p:nvGrpSpPr>
        <p:grpSpPr>
          <a:xfrm>
            <a:off x="396127" y="3832334"/>
            <a:ext cx="317500" cy="762000"/>
            <a:chOff x="220589" y="1626973"/>
            <a:chExt cx="317500" cy="762000"/>
          </a:xfrm>
        </p:grpSpPr>
        <p:pic>
          <p:nvPicPr>
            <p:cNvPr id="41" name="Grafik 40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12DC0379-E2B4-BF40-9923-CC4FD1072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3F23783-2330-0743-8E0A-672A4748DCF2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5F92C72-9AD9-2B49-B253-C49767EEE01D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2F61CA2-1C0C-9341-9E7E-A2A8D2930D39}"/>
              </a:ext>
            </a:extLst>
          </p:cNvPr>
          <p:cNvGrpSpPr/>
          <p:nvPr/>
        </p:nvGrpSpPr>
        <p:grpSpPr>
          <a:xfrm>
            <a:off x="859992" y="3832334"/>
            <a:ext cx="317500" cy="762000"/>
            <a:chOff x="220589" y="1626973"/>
            <a:chExt cx="317500" cy="762000"/>
          </a:xfrm>
        </p:grpSpPr>
        <p:pic>
          <p:nvPicPr>
            <p:cNvPr id="45" name="Grafik 44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D87E82E0-A38D-4F42-A81C-CFB57662D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1873BB8-0B95-9D4A-BFFD-431FEDA4996C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71B3DE2-080F-6540-AC04-DEEBEC8931C7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82075B7-D340-4F43-BC90-E28C9A23853C}"/>
              </a:ext>
            </a:extLst>
          </p:cNvPr>
          <p:cNvGrpSpPr/>
          <p:nvPr/>
        </p:nvGrpSpPr>
        <p:grpSpPr>
          <a:xfrm>
            <a:off x="1343774" y="3852858"/>
            <a:ext cx="317500" cy="762000"/>
            <a:chOff x="220589" y="1626973"/>
            <a:chExt cx="317500" cy="762000"/>
          </a:xfrm>
        </p:grpSpPr>
        <p:pic>
          <p:nvPicPr>
            <p:cNvPr id="49" name="Grafik 48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C7C99DFE-7D9E-C04D-81E2-48CC2C7F0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9F875D4-03AE-0D43-8919-84E126C74CBE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ED2E027-BAC0-3C41-91A3-34A4F93F3ABD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B94ED268-ABE8-374B-872D-30EB4DE09219}"/>
              </a:ext>
            </a:extLst>
          </p:cNvPr>
          <p:cNvGrpSpPr/>
          <p:nvPr/>
        </p:nvGrpSpPr>
        <p:grpSpPr>
          <a:xfrm>
            <a:off x="1807639" y="3852858"/>
            <a:ext cx="317500" cy="762000"/>
            <a:chOff x="220589" y="1626973"/>
            <a:chExt cx="317500" cy="762000"/>
          </a:xfrm>
        </p:grpSpPr>
        <p:pic>
          <p:nvPicPr>
            <p:cNvPr id="53" name="Grafik 52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467F0452-4EFF-324D-AF51-86DDD3743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764CF5E-4B9B-604E-97B7-65FA2E619E9D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39A3073-0D84-834B-863B-BD1DF0ED5126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AEA8B771-4354-2040-8BEA-2C16ABB11498}"/>
              </a:ext>
            </a:extLst>
          </p:cNvPr>
          <p:cNvGrpSpPr/>
          <p:nvPr/>
        </p:nvGrpSpPr>
        <p:grpSpPr>
          <a:xfrm>
            <a:off x="393979" y="5650624"/>
            <a:ext cx="154966" cy="762000"/>
            <a:chOff x="220590" y="1626973"/>
            <a:chExt cx="154966" cy="762000"/>
          </a:xfrm>
        </p:grpSpPr>
        <p:pic>
          <p:nvPicPr>
            <p:cNvPr id="76" name="Grafik 75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F259D98B-14BC-AD4E-8892-DD498F089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89C0EAD-0B78-5743-B628-492257F13CD1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79E1E085-E1EA-CB4E-A0A4-7225BF0DD89C}"/>
              </a:ext>
            </a:extLst>
          </p:cNvPr>
          <p:cNvGrpSpPr/>
          <p:nvPr/>
        </p:nvGrpSpPr>
        <p:grpSpPr>
          <a:xfrm>
            <a:off x="640521" y="5650624"/>
            <a:ext cx="154966" cy="762000"/>
            <a:chOff x="220590" y="1626973"/>
            <a:chExt cx="154966" cy="762000"/>
          </a:xfrm>
        </p:grpSpPr>
        <p:pic>
          <p:nvPicPr>
            <p:cNvPr id="80" name="Grafik 79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AFCEA113-067F-AD41-8613-563D4DFF0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5BB62EE-2B1A-7549-9E3B-B94726334B2A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00EF2BD6-C6C7-5940-A41F-959B0ADC9BAA}"/>
              </a:ext>
            </a:extLst>
          </p:cNvPr>
          <p:cNvGrpSpPr/>
          <p:nvPr/>
        </p:nvGrpSpPr>
        <p:grpSpPr>
          <a:xfrm>
            <a:off x="909357" y="5650624"/>
            <a:ext cx="154966" cy="762000"/>
            <a:chOff x="220590" y="1626973"/>
            <a:chExt cx="154966" cy="762000"/>
          </a:xfrm>
        </p:grpSpPr>
        <p:pic>
          <p:nvPicPr>
            <p:cNvPr id="83" name="Grafik 82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795982D2-6F15-9547-B3C6-FB87792CF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E52782A-5599-0B4F-AF80-818D41B2D891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519426FC-F7FD-334C-B550-698881FFE8CA}"/>
              </a:ext>
            </a:extLst>
          </p:cNvPr>
          <p:cNvGrpSpPr/>
          <p:nvPr/>
        </p:nvGrpSpPr>
        <p:grpSpPr>
          <a:xfrm>
            <a:off x="1138616" y="5650624"/>
            <a:ext cx="154966" cy="762000"/>
            <a:chOff x="220590" y="1626973"/>
            <a:chExt cx="154966" cy="762000"/>
          </a:xfrm>
        </p:grpSpPr>
        <p:pic>
          <p:nvPicPr>
            <p:cNvPr id="86" name="Grafik 85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D66055F0-E003-8C44-9AAB-357ED305A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EC90736-384A-EE4A-8BFE-A0F20B2C7317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54C91496-6D89-7547-8B62-04D19878A3A3}"/>
              </a:ext>
            </a:extLst>
          </p:cNvPr>
          <p:cNvGrpSpPr/>
          <p:nvPr/>
        </p:nvGrpSpPr>
        <p:grpSpPr>
          <a:xfrm>
            <a:off x="1332460" y="5650624"/>
            <a:ext cx="154966" cy="762000"/>
            <a:chOff x="220590" y="1626973"/>
            <a:chExt cx="154966" cy="762000"/>
          </a:xfrm>
        </p:grpSpPr>
        <p:pic>
          <p:nvPicPr>
            <p:cNvPr id="89" name="Grafik 88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E33A68F8-F807-0F4C-B0A4-C42DCA0E6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7345DFA-A0CC-B94B-BF69-EB379E918F95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C59836F9-1F51-FF42-A972-D77E1C6CD918}"/>
              </a:ext>
            </a:extLst>
          </p:cNvPr>
          <p:cNvGrpSpPr/>
          <p:nvPr/>
        </p:nvGrpSpPr>
        <p:grpSpPr>
          <a:xfrm>
            <a:off x="1588736" y="5650624"/>
            <a:ext cx="154966" cy="762000"/>
            <a:chOff x="220590" y="1626973"/>
            <a:chExt cx="154966" cy="762000"/>
          </a:xfrm>
        </p:grpSpPr>
        <p:pic>
          <p:nvPicPr>
            <p:cNvPr id="92" name="Grafik 91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AA9EB801-8618-3D4E-9330-1C667D3E8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EECB7F5-5405-2C4D-B9CE-DE3440F8E2EF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CFD80A3F-9A53-144B-B033-523957FF8D0E}"/>
              </a:ext>
            </a:extLst>
          </p:cNvPr>
          <p:cNvGrpSpPr/>
          <p:nvPr/>
        </p:nvGrpSpPr>
        <p:grpSpPr>
          <a:xfrm>
            <a:off x="190366" y="1128700"/>
            <a:ext cx="2177281" cy="5451709"/>
            <a:chOff x="10748" y="1406291"/>
            <a:chExt cx="2177281" cy="5451709"/>
          </a:xfrm>
        </p:grpSpPr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2EDFCB75-2E6C-4942-AF38-34F9048497CD}"/>
                </a:ext>
              </a:extLst>
            </p:cNvPr>
            <p:cNvSpPr txBox="1"/>
            <p:nvPr/>
          </p:nvSpPr>
          <p:spPr>
            <a:xfrm>
              <a:off x="10748" y="1406291"/>
              <a:ext cx="20616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rgbClr val="C0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Der Chromosomenkasten: </a:t>
              </a:r>
              <a:r>
                <a:rPr lang="de-DE" sz="1400" dirty="0">
                  <a:solidFill>
                    <a:srgbClr val="C0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Begründe, welche der unten gezeigten Chromosomen in welche Zellen müssen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C5EFEB8-CE6D-644D-AD9C-EC6C0052724B}"/>
                </a:ext>
              </a:extLst>
            </p:cNvPr>
            <p:cNvSpPr/>
            <p:nvPr/>
          </p:nvSpPr>
          <p:spPr>
            <a:xfrm>
              <a:off x="10748" y="1406291"/>
              <a:ext cx="2177281" cy="5451709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F3CC1401-CBA0-5A43-944E-CB49A67A3E3C}"/>
              </a:ext>
            </a:extLst>
          </p:cNvPr>
          <p:cNvGrpSpPr/>
          <p:nvPr/>
        </p:nvGrpSpPr>
        <p:grpSpPr>
          <a:xfrm>
            <a:off x="1786682" y="5660944"/>
            <a:ext cx="154966" cy="762000"/>
            <a:chOff x="220590" y="1626973"/>
            <a:chExt cx="154966" cy="762000"/>
          </a:xfrm>
        </p:grpSpPr>
        <p:pic>
          <p:nvPicPr>
            <p:cNvPr id="97" name="Grafik 96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23C9778B-C312-F94A-98CB-49F8E7A69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5D264C8-8580-6148-8933-7D9A9B1CFF31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720CC245-1BAE-9D45-BB01-C7CD1BA2403F}"/>
              </a:ext>
            </a:extLst>
          </p:cNvPr>
          <p:cNvGrpSpPr/>
          <p:nvPr/>
        </p:nvGrpSpPr>
        <p:grpSpPr>
          <a:xfrm>
            <a:off x="2042958" y="5660944"/>
            <a:ext cx="154966" cy="762000"/>
            <a:chOff x="220590" y="1626973"/>
            <a:chExt cx="154966" cy="762000"/>
          </a:xfrm>
        </p:grpSpPr>
        <p:pic>
          <p:nvPicPr>
            <p:cNvPr id="100" name="Grafik 99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E0CBBA62-531A-1B42-92A3-29B65AC31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92"/>
            <a:stretch/>
          </p:blipFill>
          <p:spPr>
            <a:xfrm>
              <a:off x="220590" y="1626973"/>
              <a:ext cx="154966" cy="762000"/>
            </a:xfrm>
            <a:prstGeom prst="rect">
              <a:avLst/>
            </a:prstGeom>
          </p:spPr>
        </p:pic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0EBD5F0-58C1-F640-89C1-5AABE122352A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79BDC5F1-F348-3043-8025-CB0940D795FB}"/>
              </a:ext>
            </a:extLst>
          </p:cNvPr>
          <p:cNvGrpSpPr/>
          <p:nvPr/>
        </p:nvGrpSpPr>
        <p:grpSpPr>
          <a:xfrm>
            <a:off x="390195" y="4713777"/>
            <a:ext cx="317500" cy="762000"/>
            <a:chOff x="220589" y="1626973"/>
            <a:chExt cx="317500" cy="762000"/>
          </a:xfrm>
        </p:grpSpPr>
        <p:pic>
          <p:nvPicPr>
            <p:cNvPr id="103" name="Grafik 102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1EC600AA-5010-2747-982F-4D8CDCCCE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E505DAD-1EE2-2445-BB09-444BC3118BBC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463BFC0-6E85-B74B-A17F-42236B6AE95A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9D7412D4-9364-EB4C-9974-46FF02C33561}"/>
              </a:ext>
            </a:extLst>
          </p:cNvPr>
          <p:cNvGrpSpPr/>
          <p:nvPr/>
        </p:nvGrpSpPr>
        <p:grpSpPr>
          <a:xfrm>
            <a:off x="854060" y="4713777"/>
            <a:ext cx="317500" cy="762000"/>
            <a:chOff x="220589" y="1626973"/>
            <a:chExt cx="317500" cy="762000"/>
          </a:xfrm>
        </p:grpSpPr>
        <p:pic>
          <p:nvPicPr>
            <p:cNvPr id="107" name="Grafik 106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B04973A9-1CB1-E64F-B2C6-6F98787B8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79B2F2F-C09F-5148-BF68-10C69B6CB61A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100F583-48BA-564E-BA4F-00776DE88B50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A928863E-5FB4-EC46-93FB-8B20181EC032}"/>
              </a:ext>
            </a:extLst>
          </p:cNvPr>
          <p:cNvGrpSpPr/>
          <p:nvPr/>
        </p:nvGrpSpPr>
        <p:grpSpPr>
          <a:xfrm>
            <a:off x="1337842" y="4734301"/>
            <a:ext cx="317500" cy="762000"/>
            <a:chOff x="220589" y="1626973"/>
            <a:chExt cx="317500" cy="762000"/>
          </a:xfrm>
        </p:grpSpPr>
        <p:pic>
          <p:nvPicPr>
            <p:cNvPr id="111" name="Grafik 110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8BA51F7E-84E2-B949-9539-D6BE625B0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B7E5B74-C19D-D947-926E-D5EB0D3A0D6B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087039B-EBCC-A042-AB60-6F3D5E0942D4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401EDC73-5FF9-5145-8CDB-A8E3DA46E40B}"/>
              </a:ext>
            </a:extLst>
          </p:cNvPr>
          <p:cNvGrpSpPr/>
          <p:nvPr/>
        </p:nvGrpSpPr>
        <p:grpSpPr>
          <a:xfrm>
            <a:off x="1801707" y="4734301"/>
            <a:ext cx="317500" cy="762000"/>
            <a:chOff x="220589" y="1626973"/>
            <a:chExt cx="317500" cy="762000"/>
          </a:xfrm>
        </p:grpSpPr>
        <p:pic>
          <p:nvPicPr>
            <p:cNvPr id="115" name="Grafik 114" descr="Ein Bild, das Messer enthält.&#10;&#10;Automatisch generierte Beschreibung">
              <a:extLst>
                <a:ext uri="{FF2B5EF4-FFF2-40B4-BE49-F238E27FC236}">
                  <a16:creationId xmlns:a16="http://schemas.microsoft.com/office/drawing/2014/main" id="{A996117C-04EA-CD48-BE22-1D5A57E0C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589" y="1626973"/>
              <a:ext cx="317500" cy="762000"/>
            </a:xfrm>
            <a:prstGeom prst="rect">
              <a:avLst/>
            </a:prstGeom>
          </p:spPr>
        </p:pic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4D19E170-B9B7-8E4A-87C5-9C4398919799}"/>
                </a:ext>
              </a:extLst>
            </p:cNvPr>
            <p:cNvSpPr/>
            <p:nvPr/>
          </p:nvSpPr>
          <p:spPr>
            <a:xfrm>
              <a:off x="256262" y="1697422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3EAA8FE5-9F62-FF4B-8BD8-F20FCF49491B}"/>
                </a:ext>
              </a:extLst>
            </p:cNvPr>
            <p:cNvSpPr/>
            <p:nvPr/>
          </p:nvSpPr>
          <p:spPr>
            <a:xfrm>
              <a:off x="399246" y="1692166"/>
              <a:ext cx="94593" cy="945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9298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1073980-7C63-FE4A-A67F-8B0512E4C9D6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18000" rIns="18000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Bio in dieser Woche: An weiteren Vererbungsbeispielen üben </a:t>
            </a:r>
            <a:r>
              <a:rPr lang="de-DE" sz="1600" b="1" dirty="0">
                <a:solidFill>
                  <a:schemeClr val="bg1"/>
                </a:solidFill>
              </a:rPr>
              <a:t>(AB 7b_... S. 2)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9C97AC-2392-4748-9EED-4399F465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876299"/>
            <a:ext cx="3441700" cy="5367789"/>
          </a:xfrm>
          <a:prstGeom prst="rect">
            <a:avLst/>
          </a:prstGeom>
        </p:spPr>
      </p:pic>
      <p:sp>
        <p:nvSpPr>
          <p:cNvPr id="96" name="Textfeld 95">
            <a:extLst>
              <a:ext uri="{FF2B5EF4-FFF2-40B4-BE49-F238E27FC236}">
                <a16:creationId xmlns:a16="http://schemas.microsoft.com/office/drawing/2014/main" id="{E77B1148-47EE-BC44-8E92-05784DDCB28A}"/>
              </a:ext>
            </a:extLst>
          </p:cNvPr>
          <p:cNvSpPr txBox="1"/>
          <p:nvPr/>
        </p:nvSpPr>
        <p:spPr>
          <a:xfrm rot="19698146">
            <a:off x="839682" y="4685099"/>
            <a:ext cx="330913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ÜBUNG 1: AB 7b_...</a:t>
            </a:r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C7F4A32A-A80F-574D-9736-CA5215DAF221}"/>
              </a:ext>
            </a:extLst>
          </p:cNvPr>
          <p:cNvGrpSpPr/>
          <p:nvPr/>
        </p:nvGrpSpPr>
        <p:grpSpPr>
          <a:xfrm>
            <a:off x="4737100" y="1028699"/>
            <a:ext cx="3691617" cy="5367789"/>
            <a:chOff x="4737100" y="1028699"/>
            <a:chExt cx="3691617" cy="5367789"/>
          </a:xfrm>
        </p:grpSpPr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120DC1C6-43B1-9841-A322-B848B0E67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7100" y="1028699"/>
              <a:ext cx="3441700" cy="5367789"/>
            </a:xfrm>
            <a:prstGeom prst="rect">
              <a:avLst/>
            </a:prstGeom>
          </p:spPr>
        </p:pic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65F459A1-35B6-3B4C-A616-9014CE0BB2AF}"/>
                </a:ext>
              </a:extLst>
            </p:cNvPr>
            <p:cNvSpPr txBox="1"/>
            <p:nvPr/>
          </p:nvSpPr>
          <p:spPr>
            <a:xfrm rot="19698146">
              <a:off x="5119582" y="4263935"/>
              <a:ext cx="3309135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</a:rPr>
                <a:t>ÜBUNG 2: AB 7b_...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14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275</Words>
  <Application>Microsoft Macintosh PowerPoint</Application>
  <PresentationFormat>Bildschirmpräsentation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Sven Gemballa</cp:lastModifiedBy>
  <cp:revision>96</cp:revision>
  <dcterms:created xsi:type="dcterms:W3CDTF">2020-03-23T08:35:45Z</dcterms:created>
  <dcterms:modified xsi:type="dcterms:W3CDTF">2020-12-09T14:37:47Z</dcterms:modified>
</cp:coreProperties>
</file>