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3" r:id="rId3"/>
    <p:sldId id="274" r:id="rId4"/>
    <p:sldId id="275" r:id="rId5"/>
    <p:sldId id="271" r:id="rId6"/>
    <p:sldId id="276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6"/>
    <p:restoredTop sz="94631"/>
  </p:normalViewPr>
  <p:slideViewPr>
    <p:cSldViewPr snapToGrid="0" snapToObjects="1">
      <p:cViewPr varScale="1">
        <p:scale>
          <a:sx n="120" d="100"/>
          <a:sy n="12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Rückblick: Wie sind Merkmale auf der DNA codiert (verschlüsselt)?</a:t>
            </a:r>
          </a:p>
        </p:txBody>
      </p:sp>
      <p:pic>
        <p:nvPicPr>
          <p:cNvPr id="3" name="Grafik 2" descr="Ein Bild, das klein, sitzend, braun, schließen enthält.&#10;&#10;Automatisch generierte Beschreibung">
            <a:extLst>
              <a:ext uri="{FF2B5EF4-FFF2-40B4-BE49-F238E27FC236}">
                <a16:creationId xmlns:a16="http://schemas.microsoft.com/office/drawing/2014/main" id="{B692FB6C-DA80-534E-A4B6-1B2AC459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5" y="796323"/>
            <a:ext cx="3868209" cy="2334659"/>
          </a:xfrm>
          <a:prstGeom prst="rect">
            <a:avLst/>
          </a:prstGeom>
        </p:spPr>
      </p:pic>
      <p:pic>
        <p:nvPicPr>
          <p:cNvPr id="5" name="Grafik 4" descr="Ein Bild, das Doughnut, Schokolade, Donut, sitzend enthält.&#10;&#10;Automatisch generierte Beschreibung">
            <a:extLst>
              <a:ext uri="{FF2B5EF4-FFF2-40B4-BE49-F238E27FC236}">
                <a16:creationId xmlns:a16="http://schemas.microsoft.com/office/drawing/2014/main" id="{FC2753DF-CBCA-C74D-94D7-431647BF5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45" y="796322"/>
            <a:ext cx="5109697" cy="28118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0B478C5-B8A9-7548-809C-BDF9B734FF05}"/>
              </a:ext>
            </a:extLst>
          </p:cNvPr>
          <p:cNvSpPr txBox="1"/>
          <p:nvPr/>
        </p:nvSpPr>
        <p:spPr>
          <a:xfrm>
            <a:off x="259492" y="4350261"/>
            <a:ext cx="778476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sz="2000" b="1" dirty="0"/>
          </a:p>
          <a:p>
            <a:r>
              <a:rPr lang="de-DE" sz="2000" b="1" dirty="0"/>
              <a:t>DNA</a:t>
            </a:r>
          </a:p>
          <a:p>
            <a:endParaRPr lang="de-DE" sz="2000" b="1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02F979E-7084-5B4E-9486-B646242119FA}"/>
              </a:ext>
            </a:extLst>
          </p:cNvPr>
          <p:cNvGrpSpPr/>
          <p:nvPr/>
        </p:nvGrpSpPr>
        <p:grpSpPr>
          <a:xfrm>
            <a:off x="1037968" y="4350263"/>
            <a:ext cx="7846540" cy="1015663"/>
            <a:chOff x="1037968" y="4350263"/>
            <a:chExt cx="7846540" cy="1015663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FD657E7-7279-954E-91D1-3B4A42817750}"/>
                </a:ext>
              </a:extLst>
            </p:cNvPr>
            <p:cNvSpPr txBox="1"/>
            <p:nvPr/>
          </p:nvSpPr>
          <p:spPr>
            <a:xfrm>
              <a:off x="7587049" y="4350263"/>
              <a:ext cx="1297459" cy="10156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dirty="0">
                  <a:solidFill>
                    <a:schemeClr val="bg1"/>
                  </a:solidFill>
                </a:rPr>
                <a:t>schwarzer Farbstoff (Melanin)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9A57C4C3-90BE-B042-A8D5-93EC0B78AA3C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>
              <a:off x="1037968" y="4858093"/>
              <a:ext cx="6549081" cy="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C0853DA-3E99-FC41-89F4-3E590A973ACF}"/>
              </a:ext>
            </a:extLst>
          </p:cNvPr>
          <p:cNvGrpSpPr/>
          <p:nvPr/>
        </p:nvGrpSpPr>
        <p:grpSpPr>
          <a:xfrm>
            <a:off x="1037967" y="4350262"/>
            <a:ext cx="6153665" cy="1015663"/>
            <a:chOff x="1037967" y="4350262"/>
            <a:chExt cx="6153665" cy="1015663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523B37C-0B3C-0744-9C91-B64E2C88D0C6}"/>
                </a:ext>
              </a:extLst>
            </p:cNvPr>
            <p:cNvSpPr txBox="1"/>
            <p:nvPr/>
          </p:nvSpPr>
          <p:spPr>
            <a:xfrm>
              <a:off x="3923270" y="4350262"/>
              <a:ext cx="1297459" cy="1015663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 Enzym </a:t>
              </a:r>
            </a:p>
            <a:p>
              <a:pPr algn="r"/>
              <a:endParaRPr lang="de-DE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1E8126C4-8E46-E94C-A1B1-12CF39174B82}"/>
                </a:ext>
              </a:extLst>
            </p:cNvPr>
            <p:cNvCxnSpPr>
              <a:cxnSpLocks/>
            </p:cNvCxnSpPr>
            <p:nvPr/>
          </p:nvCxnSpPr>
          <p:spPr>
            <a:xfrm>
              <a:off x="1037967" y="4864100"/>
              <a:ext cx="316333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4CDCE7E-BF79-EE40-8C4F-9F91CB34A6A8}"/>
                </a:ext>
              </a:extLst>
            </p:cNvPr>
            <p:cNvSpPr txBox="1"/>
            <p:nvPr/>
          </p:nvSpPr>
          <p:spPr>
            <a:xfrm>
              <a:off x="5748981" y="4494768"/>
              <a:ext cx="1442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…stellt her…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3600BE6D-9764-4345-B7A6-9B8EAFA3EAA3}"/>
              </a:ext>
            </a:extLst>
          </p:cNvPr>
          <p:cNvSpPr txBox="1"/>
          <p:nvPr/>
        </p:nvSpPr>
        <p:spPr>
          <a:xfrm>
            <a:off x="1037966" y="4473141"/>
            <a:ext cx="287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rgbClr val="FF0000"/>
                </a:solidFill>
              </a:rPr>
              <a:t>Wie sind Enzyme auf der DNA verschlüsselt?</a:t>
            </a:r>
          </a:p>
        </p:txBody>
      </p:sp>
    </p:spTree>
    <p:extLst>
      <p:ext uri="{BB962C8B-B14F-4D97-AF65-F5344CB8AC3E}">
        <p14:creationId xmlns:p14="http://schemas.microsoft.com/office/powerpoint/2010/main" val="347138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Mit dem </a:t>
            </a:r>
            <a:r>
              <a:rPr lang="de-DE" sz="2400" b="1" dirty="0" err="1">
                <a:solidFill>
                  <a:schemeClr val="bg1"/>
                </a:solidFill>
              </a:rPr>
              <a:t>Triplettcode</a:t>
            </a:r>
            <a:r>
              <a:rPr lang="de-DE" sz="2400" b="1" dirty="0">
                <a:solidFill>
                  <a:schemeClr val="bg1"/>
                </a:solidFill>
              </a:rPr>
              <a:t> werden mit 4 Basen 20 Aminosäuren codiert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19E808-10C8-7646-8131-A931A728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5" y="968800"/>
            <a:ext cx="8560249" cy="11179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4C0F1C9-C302-D14C-A755-D5EC6DD0D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5" y="2465194"/>
            <a:ext cx="8668071" cy="13921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078D599-941D-F94D-A3F6-8891F8D5A779}"/>
              </a:ext>
            </a:extLst>
          </p:cNvPr>
          <p:cNvSpPr txBox="1"/>
          <p:nvPr/>
        </p:nvSpPr>
        <p:spPr>
          <a:xfrm rot="20577225">
            <a:off x="1251950" y="4736285"/>
            <a:ext cx="600937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Aus der Basenabfolge auf der DNA lässt sich die Abfolge der Aminosäuren ermitteln</a:t>
            </a:r>
          </a:p>
        </p:txBody>
      </p:sp>
    </p:spTree>
    <p:extLst>
      <p:ext uri="{BB962C8B-B14F-4D97-AF65-F5344CB8AC3E}">
        <p14:creationId xmlns:p14="http://schemas.microsoft.com/office/powerpoint/2010/main" val="18275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i="1" dirty="0">
                <a:solidFill>
                  <a:schemeClr val="bg1"/>
                </a:solidFill>
              </a:rPr>
              <a:t>[freiwillig] </a:t>
            </a:r>
            <a:r>
              <a:rPr lang="de-DE" sz="2400" b="1" dirty="0">
                <a:solidFill>
                  <a:schemeClr val="bg1"/>
                </a:solidFill>
              </a:rPr>
              <a:t>Schritt 1: Die DNA wird in eine </a:t>
            </a:r>
            <a:r>
              <a:rPr lang="de-DE" sz="2400" b="1" dirty="0" err="1">
                <a:solidFill>
                  <a:schemeClr val="bg1"/>
                </a:solidFill>
              </a:rPr>
              <a:t>mRNA</a:t>
            </a:r>
            <a:r>
              <a:rPr lang="de-DE" sz="2400" b="1" dirty="0">
                <a:solidFill>
                  <a:schemeClr val="bg1"/>
                </a:solidFill>
              </a:rPr>
              <a:t> umgeschrieben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A8C74C-8636-3B42-8A68-CD2832A3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75" y="1395454"/>
            <a:ext cx="7489979" cy="281819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43F3633-A739-1449-9DEC-BDA49B0A5DEA}"/>
              </a:ext>
            </a:extLst>
          </p:cNvPr>
          <p:cNvSpPr txBox="1"/>
          <p:nvPr/>
        </p:nvSpPr>
        <p:spPr>
          <a:xfrm rot="20577225">
            <a:off x="1251950" y="4920951"/>
            <a:ext cx="600937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Vorwoche: Das war freiwillig!</a:t>
            </a:r>
          </a:p>
        </p:txBody>
      </p:sp>
    </p:spTree>
    <p:extLst>
      <p:ext uri="{BB962C8B-B14F-4D97-AF65-F5344CB8AC3E}">
        <p14:creationId xmlns:p14="http://schemas.microsoft.com/office/powerpoint/2010/main" val="42705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i="1" dirty="0">
                <a:solidFill>
                  <a:schemeClr val="bg1"/>
                </a:solidFill>
              </a:rPr>
              <a:t>[freiwillig] </a:t>
            </a:r>
            <a:r>
              <a:rPr lang="de-DE" sz="2400" b="1" dirty="0">
                <a:solidFill>
                  <a:schemeClr val="bg1"/>
                </a:solidFill>
              </a:rPr>
              <a:t>Schritt 2: Die </a:t>
            </a:r>
            <a:r>
              <a:rPr lang="de-DE" sz="2400" b="1" dirty="0" err="1">
                <a:solidFill>
                  <a:schemeClr val="bg1"/>
                </a:solidFill>
              </a:rPr>
              <a:t>mRNA</a:t>
            </a:r>
            <a:r>
              <a:rPr lang="de-DE" sz="2400" b="1" dirty="0">
                <a:solidFill>
                  <a:schemeClr val="bg1"/>
                </a:solidFill>
              </a:rPr>
              <a:t> wird in die Aminosäureabfolge übersetzt </a:t>
            </a:r>
          </a:p>
        </p:txBody>
      </p:sp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3084E2B4-6528-914E-A250-B12CCE85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74" y="686394"/>
            <a:ext cx="6232610" cy="60429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96BF02-8EF1-3A47-98D9-0775264D1328}"/>
              </a:ext>
            </a:extLst>
          </p:cNvPr>
          <p:cNvSpPr txBox="1"/>
          <p:nvPr/>
        </p:nvSpPr>
        <p:spPr>
          <a:xfrm rot="20577225">
            <a:off x="5986062" y="3407322"/>
            <a:ext cx="3469677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Vorwoche: Das war freiwillig!</a:t>
            </a:r>
          </a:p>
        </p:txBody>
      </p:sp>
    </p:spTree>
    <p:extLst>
      <p:ext uri="{BB962C8B-B14F-4D97-AF65-F5344CB8AC3E}">
        <p14:creationId xmlns:p14="http://schemas.microsoft.com/office/powerpoint/2010/main" val="20481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3A3F88-953C-A146-B1D3-92BB964257C3}"/>
              </a:ext>
            </a:extLst>
          </p:cNvPr>
          <p:cNvGrpSpPr/>
          <p:nvPr/>
        </p:nvGrpSpPr>
        <p:grpSpPr>
          <a:xfrm>
            <a:off x="65807" y="2895802"/>
            <a:ext cx="9012388" cy="1563048"/>
            <a:chOff x="65807" y="2895802"/>
            <a:chExt cx="9012388" cy="1563048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55AFFA1-7E43-BF40-B978-D5AD57B49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07" y="2895802"/>
              <a:ext cx="3856338" cy="154957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1EE3DF3-C51B-E74D-A75C-D299DD93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857" y="2909271"/>
              <a:ext cx="3856338" cy="1549579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Bio in dieser Woche: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Sexuelle Fortpflanzung aus der „Chromosomenperspektive“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C914403-B299-2D48-863E-054526B16F96}"/>
              </a:ext>
            </a:extLst>
          </p:cNvPr>
          <p:cNvGrpSpPr/>
          <p:nvPr/>
        </p:nvGrpSpPr>
        <p:grpSpPr>
          <a:xfrm>
            <a:off x="2643831" y="1171660"/>
            <a:ext cx="3856338" cy="1731571"/>
            <a:chOff x="2643831" y="1171660"/>
            <a:chExt cx="3856338" cy="1731571"/>
          </a:xfrm>
        </p:grpSpPr>
        <p:pic>
          <p:nvPicPr>
            <p:cNvPr id="3" name="Grafik 2" descr="Ein Bild, das Zeichnung, Schild enthält.&#10;&#10;Automatisch generierte Beschreibung">
              <a:extLst>
                <a:ext uri="{FF2B5EF4-FFF2-40B4-BE49-F238E27FC236}">
                  <a16:creationId xmlns:a16="http://schemas.microsoft.com/office/drawing/2014/main" id="{634D3EE8-9D1F-EC43-B8C9-C03C1425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3831" y="1171660"/>
              <a:ext cx="3856338" cy="1731571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F5FD80B-1483-8F41-8925-B5FB78EEEBD3}"/>
                </a:ext>
              </a:extLst>
            </p:cNvPr>
            <p:cNvSpPr txBox="1"/>
            <p:nvPr/>
          </p:nvSpPr>
          <p:spPr>
            <a:xfrm>
              <a:off x="4114800" y="1377458"/>
              <a:ext cx="6549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x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6CA7CB-9D81-7348-B689-97EC3A4E9618}"/>
              </a:ext>
            </a:extLst>
          </p:cNvPr>
          <p:cNvGrpSpPr/>
          <p:nvPr/>
        </p:nvGrpSpPr>
        <p:grpSpPr>
          <a:xfrm>
            <a:off x="395416" y="1761967"/>
            <a:ext cx="8262038" cy="1110050"/>
            <a:chOff x="395416" y="1761967"/>
            <a:chExt cx="8262038" cy="111005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0643ADB-222A-2E46-8B4E-BFEA30EA4A29}"/>
                </a:ext>
              </a:extLst>
            </p:cNvPr>
            <p:cNvSpPr txBox="1"/>
            <p:nvPr/>
          </p:nvSpPr>
          <p:spPr>
            <a:xfrm>
              <a:off x="395416" y="1764021"/>
              <a:ext cx="272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2n=46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66295C3-A735-114F-A580-0FB77FD43217}"/>
                </a:ext>
              </a:extLst>
            </p:cNvPr>
            <p:cNvSpPr txBox="1"/>
            <p:nvPr/>
          </p:nvSpPr>
          <p:spPr>
            <a:xfrm>
              <a:off x="5931759" y="1761967"/>
              <a:ext cx="272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2n=46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C2574813-35E4-C944-BCE8-42B6C31523C9}"/>
              </a:ext>
            </a:extLst>
          </p:cNvPr>
          <p:cNvSpPr txBox="1"/>
          <p:nvPr/>
        </p:nvSpPr>
        <p:spPr>
          <a:xfrm>
            <a:off x="5391680" y="5386616"/>
            <a:ext cx="2725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/>
              <a:t>2n=46</a:t>
            </a:r>
          </a:p>
        </p:txBody>
      </p:sp>
      <p:pic>
        <p:nvPicPr>
          <p:cNvPr id="16" name="Grafik 15" descr="Ein Bild, das Hemd, Computer, Zeichnung enthält.&#10;&#10;Automatisch generierte Beschreibung">
            <a:extLst>
              <a:ext uri="{FF2B5EF4-FFF2-40B4-BE49-F238E27FC236}">
                <a16:creationId xmlns:a16="http://schemas.microsoft.com/office/drawing/2014/main" id="{BB371F4D-1A6E-9E44-ACBE-D10C908EE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29" y="4784640"/>
            <a:ext cx="1797050" cy="18034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4A86D7E-E208-1040-BC65-ED3922376029}"/>
              </a:ext>
            </a:extLst>
          </p:cNvPr>
          <p:cNvSpPr txBox="1"/>
          <p:nvPr/>
        </p:nvSpPr>
        <p:spPr>
          <a:xfrm rot="19698146">
            <a:off x="-490291" y="3302098"/>
            <a:ext cx="9425239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Vor der sexuellen Fortpflanzung müssen aus 2n-Körperzellen (diploide Zellen) 1n-Geschlechtszellen (haploide Zellen) gebildet werden. Wie funktioniert die Bildung solcher Eizellen bzw. Spermienzellen?</a:t>
            </a:r>
          </a:p>
        </p:txBody>
      </p:sp>
    </p:spTree>
    <p:extLst>
      <p:ext uri="{BB962C8B-B14F-4D97-AF65-F5344CB8AC3E}">
        <p14:creationId xmlns:p14="http://schemas.microsoft.com/office/powerpoint/2010/main" val="21188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</a:rPr>
              <a:t>Moodle</a:t>
            </a:r>
            <a:r>
              <a:rPr lang="de-DE" sz="2400" b="1" dirty="0">
                <a:solidFill>
                  <a:schemeClr val="bg1"/>
                </a:solidFill>
              </a:rPr>
              <a:t>-Kurs für diese Woche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8A9707D-3472-8C44-873C-14E01BDF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4" y="639777"/>
            <a:ext cx="8365524" cy="61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Macintosh PowerPoint</Application>
  <PresentationFormat>Bildschirmpräsentation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75</cp:revision>
  <dcterms:created xsi:type="dcterms:W3CDTF">2020-03-23T08:35:45Z</dcterms:created>
  <dcterms:modified xsi:type="dcterms:W3CDTF">2020-12-09T14:51:30Z</dcterms:modified>
</cp:coreProperties>
</file>