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Inconsolata" pitchFamily="1" charset="0"/>
      <p:regular r:id="rId13"/>
    </p:embeddedFont>
    <p:embeddedFont>
      <p:font typeface="Inconsolata Bold" pitchFamily="1" charset="0"/>
      <p:bold r:id="rId14"/>
    </p:embeddedFont>
    <p:embeddedFont>
      <p:font typeface="Inconsolata Medium" pitchFamily="1" charset="0"/>
      <p:regular r:id="rId15"/>
    </p:embeddedFont>
    <p:embeddedFont>
      <p:font typeface="Montserrat Black" panose="00000A00000000000000" pitchFamily="2" charset="0"/>
      <p:regular r:id="rId16"/>
      <p:bold r:id="rId17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93" d="100"/>
          <a:sy n="93" d="100"/>
        </p:scale>
        <p:origin x="52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1625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7488" y="2474952"/>
            <a:ext cx="4919305" cy="3279577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793790" y="2002631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New York City: A World-Class Metropolis</a:t>
            </a:r>
            <a:endParaRPr lang="en-US" sz="4450" dirty="0"/>
          </a:p>
        </p:txBody>
      </p:sp>
      <p:sp>
        <p:nvSpPr>
          <p:cNvPr id="5" name="Text 1"/>
          <p:cNvSpPr/>
          <p:nvPr/>
        </p:nvSpPr>
        <p:spPr>
          <a:xfrm>
            <a:off x="793790" y="3760351"/>
            <a:ext cx="7556421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Towering skyscrapers, pulsing with energy, New York City stands as a global center of finance, culture, and innovation. From its iconic landmarks to its diverse neighborhoods, the Big Apple captivates visitors with its sheer grandeur and boundless opportunities.</a:t>
            </a:r>
            <a:endParaRPr lang="en-US" sz="1750" dirty="0"/>
          </a:p>
        </p:txBody>
      </p:sp>
      <p:sp>
        <p:nvSpPr>
          <p:cNvPr id="6" name="Shape 2"/>
          <p:cNvSpPr/>
          <p:nvPr/>
        </p:nvSpPr>
        <p:spPr>
          <a:xfrm>
            <a:off x="793790" y="5846921"/>
            <a:ext cx="362903" cy="362903"/>
          </a:xfrm>
          <a:prstGeom prst="roundRect">
            <a:avLst>
              <a:gd name="adj" fmla="val 25194296"/>
            </a:avLst>
          </a:prstGeom>
          <a:solidFill>
            <a:srgbClr val="D24836"/>
          </a:solidFill>
          <a:ln w="762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7" name="Text 3"/>
          <p:cNvSpPr/>
          <p:nvPr/>
        </p:nvSpPr>
        <p:spPr>
          <a:xfrm>
            <a:off x="950833" y="5979557"/>
            <a:ext cx="48816" cy="97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750"/>
              </a:lnSpc>
              <a:buNone/>
            </a:pPr>
            <a:r>
              <a:rPr lang="en-US" sz="750" dirty="0">
                <a:solidFill>
                  <a:srgbClr val="FFFFFF"/>
                </a:solidFill>
                <a:latin typeface="Inconsolata Medium" pitchFamily="34" charset="0"/>
                <a:ea typeface="Inconsolata Medium" pitchFamily="34" charset="-122"/>
                <a:cs typeface="Inconsolata Medium" pitchFamily="34" charset="-120"/>
              </a:rPr>
              <a:t>P</a:t>
            </a:r>
            <a:endParaRPr lang="en-US" sz="750" dirty="0"/>
          </a:p>
        </p:txBody>
      </p:sp>
      <p:sp>
        <p:nvSpPr>
          <p:cNvPr id="8" name="Text 4"/>
          <p:cNvSpPr/>
          <p:nvPr/>
        </p:nvSpPr>
        <p:spPr>
          <a:xfrm>
            <a:off x="1270040" y="5830014"/>
            <a:ext cx="1416963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200" b="1" dirty="0">
                <a:solidFill>
                  <a:srgbClr val="151617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by </a:t>
            </a:r>
            <a:r>
              <a:rPr lang="en-US" sz="2200" b="1" dirty="0" err="1">
                <a:solidFill>
                  <a:srgbClr val="151617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digbi</a:t>
            </a:r>
            <a:endParaRPr lang="en-US" sz="2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974294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Conclusion: Why New York is a Must-Visit Destination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440793"/>
            <a:ext cx="7556421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New York City is a one-of-a-kind destination that offers an unparalleled blend of history, culture, architecture, and energy. From its towering skyscrapers and iconic landmarks to its diverse neighborhoods and world-class dining, the Big Apple is a must-visit for anyone seeking an unforgettable travel experience.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22609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From Skyscrapers to Subways: The Iconic Landmarks of NYC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80714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Skyscrapers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388287"/>
            <a:ext cx="3978116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The city's towering skyscrapers, like the Empire State Building and One World Trade Center, define the iconic skyline and showcase New York's architectural prowess.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332928" y="380714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Landmarks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32928" y="4388287"/>
            <a:ext cx="397811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Iconic landmarks like the Statue of Liberty and Brooklyn Bridge embody the city's rich history and spirit of innovation.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872067" y="380714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Subway System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872067" y="4388287"/>
            <a:ext cx="3978116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The expansive subway system, one of the largest and busiest in the world, connects the city's diverse neighborhoods and enables the flow of millions of people daily.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76605" y="681514"/>
            <a:ext cx="7763589" cy="12325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The Big Apple's Diverse Neighborhoods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6176605" y="2209800"/>
            <a:ext cx="3783211" cy="2728198"/>
          </a:xfrm>
          <a:prstGeom prst="roundRect">
            <a:avLst>
              <a:gd name="adj" fmla="val 335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dist="17780" dir="2700000" algn="bl" rotWithShape="0">
              <a:srgbClr val="151617">
                <a:alpha val="100000"/>
              </a:srgbClr>
            </a:outerShdw>
          </a:effectLst>
        </p:spPr>
        <p:txBody>
          <a:bodyPr/>
          <a:lstStyle/>
          <a:p>
            <a:endParaRPr lang="de-DE"/>
          </a:p>
        </p:txBody>
      </p:sp>
      <p:sp>
        <p:nvSpPr>
          <p:cNvPr id="5" name="Text 2"/>
          <p:cNvSpPr/>
          <p:nvPr/>
        </p:nvSpPr>
        <p:spPr>
          <a:xfrm>
            <a:off x="6381393" y="2414588"/>
            <a:ext cx="2465070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SoHo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6381393" y="2840831"/>
            <a:ext cx="3373636" cy="12615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Known for its trendy boutiques, art galleries, and loft-style apartments, SoHo is a hub of creativity and high-end shopping.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10156984" y="2209800"/>
            <a:ext cx="3783211" cy="2728198"/>
          </a:xfrm>
          <a:prstGeom prst="roundRect">
            <a:avLst>
              <a:gd name="adj" fmla="val 335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dist="17780" dir="2700000" algn="bl" rotWithShape="0">
              <a:srgbClr val="151617">
                <a:alpha val="100000"/>
              </a:srgbClr>
            </a:outerShdw>
          </a:effectLst>
        </p:spPr>
        <p:txBody>
          <a:bodyPr/>
          <a:lstStyle/>
          <a:p>
            <a:endParaRPr lang="de-DE"/>
          </a:p>
        </p:txBody>
      </p:sp>
      <p:sp>
        <p:nvSpPr>
          <p:cNvPr id="8" name="Text 5"/>
          <p:cNvSpPr/>
          <p:nvPr/>
        </p:nvSpPr>
        <p:spPr>
          <a:xfrm>
            <a:off x="10361771" y="2414588"/>
            <a:ext cx="2465070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Chinatown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10361771" y="2840831"/>
            <a:ext cx="3373636" cy="18923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Bustling with authentic Chinese restaurants, markets, and traditional medicine shops, Chinatown offers a glimpse into the city's diverse cultural heritage.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6176605" y="5135166"/>
            <a:ext cx="3783211" cy="2412802"/>
          </a:xfrm>
          <a:prstGeom prst="roundRect">
            <a:avLst>
              <a:gd name="adj" fmla="val 379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dist="17780" dir="2700000" algn="bl" rotWithShape="0">
              <a:srgbClr val="151617">
                <a:alpha val="100000"/>
              </a:srgbClr>
            </a:outerShdw>
          </a:effectLst>
        </p:spPr>
        <p:txBody>
          <a:bodyPr/>
          <a:lstStyle/>
          <a:p>
            <a:endParaRPr lang="de-DE"/>
          </a:p>
        </p:txBody>
      </p:sp>
      <p:sp>
        <p:nvSpPr>
          <p:cNvPr id="11" name="Text 8"/>
          <p:cNvSpPr/>
          <p:nvPr/>
        </p:nvSpPr>
        <p:spPr>
          <a:xfrm>
            <a:off x="6381393" y="5339953"/>
            <a:ext cx="2465070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Greenwich Village</a:t>
            </a:r>
            <a:endParaRPr lang="en-US" sz="1900" dirty="0"/>
          </a:p>
        </p:txBody>
      </p:sp>
      <p:sp>
        <p:nvSpPr>
          <p:cNvPr id="12" name="Text 9"/>
          <p:cNvSpPr/>
          <p:nvPr/>
        </p:nvSpPr>
        <p:spPr>
          <a:xfrm>
            <a:off x="6381393" y="5766197"/>
            <a:ext cx="3373636" cy="12615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This iconic neighborhood is renowned for its charming, tree-lined streets, lively music scene, and vibrant street life.</a:t>
            </a:r>
            <a:endParaRPr lang="en-US" sz="1550" dirty="0"/>
          </a:p>
        </p:txBody>
      </p:sp>
      <p:sp>
        <p:nvSpPr>
          <p:cNvPr id="13" name="Shape 10"/>
          <p:cNvSpPr/>
          <p:nvPr/>
        </p:nvSpPr>
        <p:spPr>
          <a:xfrm>
            <a:off x="10156984" y="5135166"/>
            <a:ext cx="3783211" cy="2412802"/>
          </a:xfrm>
          <a:prstGeom prst="roundRect">
            <a:avLst>
              <a:gd name="adj" fmla="val 379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dist="17780" dir="2700000" algn="bl" rotWithShape="0">
              <a:srgbClr val="151617">
                <a:alpha val="100000"/>
              </a:srgbClr>
            </a:outerShdw>
          </a:effectLst>
        </p:spPr>
        <p:txBody>
          <a:bodyPr/>
          <a:lstStyle/>
          <a:p>
            <a:endParaRPr lang="de-DE"/>
          </a:p>
        </p:txBody>
      </p:sp>
      <p:sp>
        <p:nvSpPr>
          <p:cNvPr id="14" name="Text 11"/>
          <p:cNvSpPr/>
          <p:nvPr/>
        </p:nvSpPr>
        <p:spPr>
          <a:xfrm>
            <a:off x="10361771" y="5339953"/>
            <a:ext cx="2465070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Harlem</a:t>
            </a:r>
            <a:endParaRPr lang="en-US" sz="1900" dirty="0"/>
          </a:p>
        </p:txBody>
      </p:sp>
      <p:sp>
        <p:nvSpPr>
          <p:cNvPr id="15" name="Text 12"/>
          <p:cNvSpPr/>
          <p:nvPr/>
        </p:nvSpPr>
        <p:spPr>
          <a:xfrm>
            <a:off x="10361771" y="5766197"/>
            <a:ext cx="3373636" cy="1576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Harlem is a historically African American neighborhood that has become a hub of cultural expression, with world-famous jazz clubs and soul food restaurants.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2338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316" y="2610564"/>
            <a:ext cx="4997768" cy="30112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170295" y="537329"/>
            <a:ext cx="7776210" cy="12211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800"/>
              </a:lnSpc>
              <a:buNone/>
            </a:pPr>
            <a:r>
              <a:rPr lang="en-US" sz="38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Exploring Central Park: A Vast Urban Oasis</a:t>
            </a:r>
            <a:endParaRPr lang="en-US" sz="3800" dirty="0"/>
          </a:p>
        </p:txBody>
      </p:sp>
      <p:sp>
        <p:nvSpPr>
          <p:cNvPr id="5" name="Shape 1"/>
          <p:cNvSpPr/>
          <p:nvPr/>
        </p:nvSpPr>
        <p:spPr>
          <a:xfrm>
            <a:off x="6451878" y="2051447"/>
            <a:ext cx="22860" cy="5643563"/>
          </a:xfrm>
          <a:prstGeom prst="roundRect">
            <a:avLst>
              <a:gd name="adj" fmla="val 40000"/>
            </a:avLst>
          </a:prstGeom>
          <a:solidFill>
            <a:srgbClr val="000000">
              <a:alpha val="8000"/>
            </a:srgbClr>
          </a:solidFill>
          <a:ln/>
        </p:spPr>
        <p:txBody>
          <a:bodyPr/>
          <a:lstStyle/>
          <a:p>
            <a:endParaRPr lang="de-DE"/>
          </a:p>
        </p:txBody>
      </p:sp>
      <p:sp>
        <p:nvSpPr>
          <p:cNvPr id="6" name="Shape 2"/>
          <p:cNvSpPr/>
          <p:nvPr/>
        </p:nvSpPr>
        <p:spPr>
          <a:xfrm>
            <a:off x="6660237" y="2479596"/>
            <a:ext cx="683895" cy="22860"/>
          </a:xfrm>
          <a:prstGeom prst="roundRect">
            <a:avLst>
              <a:gd name="adj" fmla="val 40000"/>
            </a:avLst>
          </a:prstGeom>
          <a:solidFill>
            <a:srgbClr val="151617"/>
          </a:solidFill>
          <a:ln/>
        </p:spPr>
        <p:txBody>
          <a:bodyPr/>
          <a:lstStyle/>
          <a:p>
            <a:endParaRPr lang="de-DE"/>
          </a:p>
        </p:txBody>
      </p:sp>
      <p:sp>
        <p:nvSpPr>
          <p:cNvPr id="7" name="Shape 3"/>
          <p:cNvSpPr/>
          <p:nvPr/>
        </p:nvSpPr>
        <p:spPr>
          <a:xfrm>
            <a:off x="6243518" y="2271236"/>
            <a:ext cx="439579" cy="439579"/>
          </a:xfrm>
          <a:prstGeom prst="roundRect">
            <a:avLst>
              <a:gd name="adj" fmla="val 2080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dist="17780" dir="2700000" algn="bl" rotWithShape="0">
              <a:srgbClr val="151617">
                <a:alpha val="100000"/>
              </a:srgbClr>
            </a:outerShdw>
          </a:effectLst>
        </p:spPr>
        <p:txBody>
          <a:bodyPr/>
          <a:lstStyle/>
          <a:p>
            <a:endParaRPr lang="de-DE"/>
          </a:p>
        </p:txBody>
      </p:sp>
      <p:sp>
        <p:nvSpPr>
          <p:cNvPr id="8" name="Text 4"/>
          <p:cNvSpPr/>
          <p:nvPr/>
        </p:nvSpPr>
        <p:spPr>
          <a:xfrm>
            <a:off x="6401991" y="2344460"/>
            <a:ext cx="122515" cy="2931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1</a:t>
            </a:r>
            <a:endParaRPr lang="en-US" sz="2300" dirty="0"/>
          </a:p>
        </p:txBody>
      </p:sp>
      <p:sp>
        <p:nvSpPr>
          <p:cNvPr id="9" name="Text 5"/>
          <p:cNvSpPr/>
          <p:nvPr/>
        </p:nvSpPr>
        <p:spPr>
          <a:xfrm>
            <a:off x="7537966" y="2246828"/>
            <a:ext cx="2442567" cy="305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Nature Escape</a:t>
            </a:r>
            <a:endParaRPr lang="en-US" sz="1900" dirty="0"/>
          </a:p>
        </p:txBody>
      </p:sp>
      <p:sp>
        <p:nvSpPr>
          <p:cNvPr id="10" name="Text 6"/>
          <p:cNvSpPr/>
          <p:nvPr/>
        </p:nvSpPr>
        <p:spPr>
          <a:xfrm>
            <a:off x="7537966" y="2669381"/>
            <a:ext cx="6408539" cy="9376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Spanning over 840 acres, Central Park offers a lush, natural respite from the bustling city, with expansive lawns, lakes, and forests.</a:t>
            </a:r>
            <a:endParaRPr lang="en-US" sz="1500" dirty="0"/>
          </a:p>
        </p:txBody>
      </p:sp>
      <p:sp>
        <p:nvSpPr>
          <p:cNvPr id="11" name="Shape 7"/>
          <p:cNvSpPr/>
          <p:nvPr/>
        </p:nvSpPr>
        <p:spPr>
          <a:xfrm>
            <a:off x="6660237" y="4425910"/>
            <a:ext cx="683895" cy="22860"/>
          </a:xfrm>
          <a:prstGeom prst="roundRect">
            <a:avLst>
              <a:gd name="adj" fmla="val 40000"/>
            </a:avLst>
          </a:prstGeom>
          <a:solidFill>
            <a:srgbClr val="151617"/>
          </a:solidFill>
          <a:ln/>
        </p:spPr>
        <p:txBody>
          <a:bodyPr/>
          <a:lstStyle/>
          <a:p>
            <a:endParaRPr lang="de-DE"/>
          </a:p>
        </p:txBody>
      </p:sp>
      <p:sp>
        <p:nvSpPr>
          <p:cNvPr id="12" name="Shape 8"/>
          <p:cNvSpPr/>
          <p:nvPr/>
        </p:nvSpPr>
        <p:spPr>
          <a:xfrm>
            <a:off x="6243518" y="4217551"/>
            <a:ext cx="439579" cy="439579"/>
          </a:xfrm>
          <a:prstGeom prst="roundRect">
            <a:avLst>
              <a:gd name="adj" fmla="val 2080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dist="17780" dir="2700000" algn="bl" rotWithShape="0">
              <a:srgbClr val="151617">
                <a:alpha val="100000"/>
              </a:srgbClr>
            </a:outerShdw>
          </a:effectLst>
        </p:spPr>
        <p:txBody>
          <a:bodyPr/>
          <a:lstStyle/>
          <a:p>
            <a:endParaRPr lang="de-DE"/>
          </a:p>
        </p:txBody>
      </p:sp>
      <p:sp>
        <p:nvSpPr>
          <p:cNvPr id="13" name="Text 9"/>
          <p:cNvSpPr/>
          <p:nvPr/>
        </p:nvSpPr>
        <p:spPr>
          <a:xfrm>
            <a:off x="6374130" y="4290774"/>
            <a:ext cx="178237" cy="2931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2</a:t>
            </a:r>
            <a:endParaRPr lang="en-US" sz="2300" dirty="0"/>
          </a:p>
        </p:txBody>
      </p:sp>
      <p:sp>
        <p:nvSpPr>
          <p:cNvPr id="14" name="Text 10"/>
          <p:cNvSpPr/>
          <p:nvPr/>
        </p:nvSpPr>
        <p:spPr>
          <a:xfrm>
            <a:off x="7537966" y="4193143"/>
            <a:ext cx="2442567" cy="305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Recreation</a:t>
            </a:r>
            <a:endParaRPr lang="en-US" sz="1900" dirty="0"/>
          </a:p>
        </p:txBody>
      </p:sp>
      <p:sp>
        <p:nvSpPr>
          <p:cNvPr id="15" name="Text 11"/>
          <p:cNvSpPr/>
          <p:nvPr/>
        </p:nvSpPr>
        <p:spPr>
          <a:xfrm>
            <a:off x="7537966" y="4615696"/>
            <a:ext cx="6408539" cy="9376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The park features a wide range of recreational activities, from boating and biking to ice skating and jogging, catering to visitors of all ages and interests.</a:t>
            </a:r>
            <a:endParaRPr lang="en-US" sz="1500" dirty="0"/>
          </a:p>
        </p:txBody>
      </p:sp>
      <p:sp>
        <p:nvSpPr>
          <p:cNvPr id="16" name="Shape 12"/>
          <p:cNvSpPr/>
          <p:nvPr/>
        </p:nvSpPr>
        <p:spPr>
          <a:xfrm>
            <a:off x="6660237" y="6372225"/>
            <a:ext cx="683895" cy="22860"/>
          </a:xfrm>
          <a:prstGeom prst="roundRect">
            <a:avLst>
              <a:gd name="adj" fmla="val 40000"/>
            </a:avLst>
          </a:prstGeom>
          <a:solidFill>
            <a:srgbClr val="151617"/>
          </a:solidFill>
          <a:ln/>
        </p:spPr>
        <p:txBody>
          <a:bodyPr/>
          <a:lstStyle/>
          <a:p>
            <a:endParaRPr lang="de-DE"/>
          </a:p>
        </p:txBody>
      </p:sp>
      <p:sp>
        <p:nvSpPr>
          <p:cNvPr id="17" name="Shape 13"/>
          <p:cNvSpPr/>
          <p:nvPr/>
        </p:nvSpPr>
        <p:spPr>
          <a:xfrm>
            <a:off x="6243518" y="6163866"/>
            <a:ext cx="439579" cy="439579"/>
          </a:xfrm>
          <a:prstGeom prst="roundRect">
            <a:avLst>
              <a:gd name="adj" fmla="val 2080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dist="17780" dir="2700000" algn="bl" rotWithShape="0">
              <a:srgbClr val="151617">
                <a:alpha val="100000"/>
              </a:srgbClr>
            </a:outerShdw>
          </a:effectLst>
        </p:spPr>
        <p:txBody>
          <a:bodyPr/>
          <a:lstStyle/>
          <a:p>
            <a:endParaRPr lang="de-DE"/>
          </a:p>
        </p:txBody>
      </p:sp>
      <p:sp>
        <p:nvSpPr>
          <p:cNvPr id="18" name="Text 14"/>
          <p:cNvSpPr/>
          <p:nvPr/>
        </p:nvSpPr>
        <p:spPr>
          <a:xfrm>
            <a:off x="6373297" y="6237089"/>
            <a:ext cx="180023" cy="2931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3</a:t>
            </a:r>
            <a:endParaRPr lang="en-US" sz="2300" dirty="0"/>
          </a:p>
        </p:txBody>
      </p:sp>
      <p:sp>
        <p:nvSpPr>
          <p:cNvPr id="19" name="Text 15"/>
          <p:cNvSpPr/>
          <p:nvPr/>
        </p:nvSpPr>
        <p:spPr>
          <a:xfrm>
            <a:off x="7537966" y="6139458"/>
            <a:ext cx="2641997" cy="305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Cultural Attractions</a:t>
            </a:r>
            <a:endParaRPr lang="en-US" sz="1900" dirty="0"/>
          </a:p>
        </p:txBody>
      </p:sp>
      <p:sp>
        <p:nvSpPr>
          <p:cNvPr id="20" name="Text 16"/>
          <p:cNvSpPr/>
          <p:nvPr/>
        </p:nvSpPr>
        <p:spPr>
          <a:xfrm>
            <a:off x="7537966" y="6562011"/>
            <a:ext cx="6408539" cy="9376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Iconic landmarks like the Bethesda Fountain, the Metropolitan Museum of Art, and the Belvedere Castle make Central Park a hub of cultural and artistic experiences.</a:t>
            </a:r>
            <a:endParaRPr lang="en-US" sz="15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21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8433" y="388263"/>
            <a:ext cx="5037415" cy="7455456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28531" y="493871"/>
            <a:ext cx="7886938" cy="11222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400"/>
              </a:lnSpc>
              <a:buNone/>
            </a:pPr>
            <a:r>
              <a:rPr lang="en-US" sz="35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The Empire State Building: Reaching for the Heavens</a:t>
            </a:r>
            <a:endParaRPr lang="en-US" sz="3500" dirty="0"/>
          </a:p>
        </p:txBody>
      </p:sp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531" y="1885474"/>
            <a:ext cx="448985" cy="448985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628531" y="2514005"/>
            <a:ext cx="2348984" cy="280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Iconic Architecture</a:t>
            </a:r>
            <a:endParaRPr lang="en-US" sz="1750" dirty="0"/>
          </a:p>
        </p:txBody>
      </p:sp>
      <p:sp>
        <p:nvSpPr>
          <p:cNvPr id="7" name="Text 2"/>
          <p:cNvSpPr/>
          <p:nvPr/>
        </p:nvSpPr>
        <p:spPr>
          <a:xfrm>
            <a:off x="628531" y="2902387"/>
            <a:ext cx="7886938" cy="5748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The Empire State Building's art deco design and soaring height of 1,454 feet make it an architectural masterpiece and one of the most recognizable landmarks in the world.</a:t>
            </a:r>
            <a:endParaRPr lang="en-US" sz="1400" dirty="0"/>
          </a:p>
        </p:txBody>
      </p:sp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531" y="4015978"/>
            <a:ext cx="448985" cy="448985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628531" y="4644509"/>
            <a:ext cx="2315766" cy="280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Observation Decks</a:t>
            </a:r>
            <a:endParaRPr lang="en-US" sz="1750" dirty="0"/>
          </a:p>
        </p:txBody>
      </p:sp>
      <p:sp>
        <p:nvSpPr>
          <p:cNvPr id="10" name="Text 4"/>
          <p:cNvSpPr/>
          <p:nvPr/>
        </p:nvSpPr>
        <p:spPr>
          <a:xfrm>
            <a:off x="628531" y="5032891"/>
            <a:ext cx="7886938" cy="5748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Visitors can take in breathtaking 360-degree views of the city from the building's observation decks on the 86th and 102nd floors.</a:t>
            </a:r>
            <a:endParaRPr lang="en-US" sz="1400" dirty="0"/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531" y="6146483"/>
            <a:ext cx="448985" cy="448985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628531" y="6775013"/>
            <a:ext cx="2245043" cy="280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Lighting Displays</a:t>
            </a:r>
            <a:endParaRPr lang="en-US" sz="1750" dirty="0"/>
          </a:p>
        </p:txBody>
      </p:sp>
      <p:sp>
        <p:nvSpPr>
          <p:cNvPr id="13" name="Text 6"/>
          <p:cNvSpPr/>
          <p:nvPr/>
        </p:nvSpPr>
        <p:spPr>
          <a:xfrm>
            <a:off x="628531" y="7163395"/>
            <a:ext cx="7886938" cy="5748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The building's exterior is illuminated with colorful lighting displays that change to celebrate special occasions and events.</a:t>
            </a:r>
            <a:endParaRPr lang="en-US" sz="1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6651" y="2452330"/>
            <a:ext cx="4980980" cy="332482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707708" y="710803"/>
            <a:ext cx="7728585" cy="12637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950"/>
              </a:lnSpc>
              <a:buNone/>
            </a:pPr>
            <a:r>
              <a:rPr lang="en-US" sz="39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The Statue of Liberty: A Symbol of Freedom</a:t>
            </a:r>
            <a:endParaRPr lang="en-US" sz="3950" dirty="0"/>
          </a:p>
        </p:txBody>
      </p:sp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708" y="2277785"/>
            <a:ext cx="1010960" cy="1617583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2021919" y="2479953"/>
            <a:ext cx="2527578" cy="3158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Iconic Landmark</a:t>
            </a:r>
            <a:endParaRPr lang="en-US" sz="1950" dirty="0"/>
          </a:p>
        </p:txBody>
      </p:sp>
      <p:sp>
        <p:nvSpPr>
          <p:cNvPr id="7" name="Text 2"/>
          <p:cNvSpPr/>
          <p:nvPr/>
        </p:nvSpPr>
        <p:spPr>
          <a:xfrm>
            <a:off x="2021919" y="2917150"/>
            <a:ext cx="6414373" cy="6467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The Statue of Liberty, a gift from France, has stood as a symbol of freedom and democracy for over 130 years.</a:t>
            </a:r>
            <a:endParaRPr lang="en-US" sz="1550" dirty="0"/>
          </a:p>
        </p:txBody>
      </p:sp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708" y="3895368"/>
            <a:ext cx="1010960" cy="1811655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2021919" y="4097536"/>
            <a:ext cx="2527578" cy="3158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Ellis Island</a:t>
            </a:r>
            <a:endParaRPr lang="en-US" sz="1950" dirty="0"/>
          </a:p>
        </p:txBody>
      </p:sp>
      <p:sp>
        <p:nvSpPr>
          <p:cNvPr id="10" name="Text 4"/>
          <p:cNvSpPr/>
          <p:nvPr/>
        </p:nvSpPr>
        <p:spPr>
          <a:xfrm>
            <a:off x="2021919" y="4534733"/>
            <a:ext cx="6414373" cy="9701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Visitors can access the statue and its museum via a short ferry ride from nearby Ellis Island, the historic gateway for millions of immigrants to the United States.</a:t>
            </a:r>
            <a:endParaRPr lang="en-US" sz="1550" dirty="0"/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708" y="5707023"/>
            <a:ext cx="1010960" cy="1811655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2021919" y="5909191"/>
            <a:ext cx="2588181" cy="3158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Unique Experience</a:t>
            </a:r>
            <a:endParaRPr lang="en-US" sz="1950" dirty="0"/>
          </a:p>
        </p:txBody>
      </p:sp>
      <p:sp>
        <p:nvSpPr>
          <p:cNvPr id="13" name="Text 6"/>
          <p:cNvSpPr/>
          <p:nvPr/>
        </p:nvSpPr>
        <p:spPr>
          <a:xfrm>
            <a:off x="2021919" y="6346388"/>
            <a:ext cx="6414373" cy="9701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Climbing to the crown of the statue offers a breathtaking view of the New York Harbor and the city skyline, making it a must-visit destination for any visitor to New York.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77368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76526" y="3558778"/>
            <a:ext cx="12678013" cy="6933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450"/>
              </a:lnSpc>
              <a:buNone/>
            </a:pPr>
            <a:r>
              <a:rPr lang="en-US" sz="43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Broadway: The Heart of American Theater</a:t>
            </a:r>
            <a:endParaRPr lang="en-US" sz="4350" dirty="0"/>
          </a:p>
        </p:txBody>
      </p:sp>
      <p:sp>
        <p:nvSpPr>
          <p:cNvPr id="4" name="Shape 1"/>
          <p:cNvSpPr/>
          <p:nvPr/>
        </p:nvSpPr>
        <p:spPr>
          <a:xfrm>
            <a:off x="776526" y="4834414"/>
            <a:ext cx="499229" cy="499229"/>
          </a:xfrm>
          <a:prstGeom prst="roundRect">
            <a:avLst>
              <a:gd name="adj" fmla="val 1832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dist="20320" dir="2700000" algn="bl" rotWithShape="0">
              <a:srgbClr val="151617">
                <a:alpha val="100000"/>
              </a:srgbClr>
            </a:outerShdw>
          </a:effectLst>
        </p:spPr>
        <p:txBody>
          <a:bodyPr/>
          <a:lstStyle/>
          <a:p>
            <a:endParaRPr lang="de-DE"/>
          </a:p>
        </p:txBody>
      </p:sp>
      <p:sp>
        <p:nvSpPr>
          <p:cNvPr id="5" name="Text 2"/>
          <p:cNvSpPr/>
          <p:nvPr/>
        </p:nvSpPr>
        <p:spPr>
          <a:xfrm>
            <a:off x="956548" y="4917519"/>
            <a:ext cx="139184" cy="3328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1</a:t>
            </a:r>
            <a:endParaRPr lang="en-US" sz="2600" dirty="0"/>
          </a:p>
        </p:txBody>
      </p:sp>
      <p:sp>
        <p:nvSpPr>
          <p:cNvPr id="6" name="Text 3"/>
          <p:cNvSpPr/>
          <p:nvPr/>
        </p:nvSpPr>
        <p:spPr>
          <a:xfrm>
            <a:off x="1497568" y="4834414"/>
            <a:ext cx="3490198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World-Class Productions</a:t>
            </a:r>
            <a:endParaRPr lang="en-US" sz="2150" dirty="0"/>
          </a:p>
        </p:txBody>
      </p:sp>
      <p:sp>
        <p:nvSpPr>
          <p:cNvPr id="7" name="Text 4"/>
          <p:cNvSpPr/>
          <p:nvPr/>
        </p:nvSpPr>
        <p:spPr>
          <a:xfrm>
            <a:off x="1497568" y="5660946"/>
            <a:ext cx="3490198" cy="17752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17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Broadway is renowned for its spectacular theater productions, featuring renowned actors, dramatic storylines, and lavish costumes and sets.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5209580" y="4834414"/>
            <a:ext cx="499229" cy="499229"/>
          </a:xfrm>
          <a:prstGeom prst="roundRect">
            <a:avLst>
              <a:gd name="adj" fmla="val 1832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dist="20320" dir="2700000" algn="bl" rotWithShape="0">
              <a:srgbClr val="151617">
                <a:alpha val="100000"/>
              </a:srgbClr>
            </a:outerShdw>
          </a:effectLst>
        </p:spPr>
        <p:txBody>
          <a:bodyPr/>
          <a:lstStyle/>
          <a:p>
            <a:endParaRPr lang="de-DE"/>
          </a:p>
        </p:txBody>
      </p:sp>
      <p:sp>
        <p:nvSpPr>
          <p:cNvPr id="9" name="Text 6"/>
          <p:cNvSpPr/>
          <p:nvPr/>
        </p:nvSpPr>
        <p:spPr>
          <a:xfrm>
            <a:off x="5357932" y="4917519"/>
            <a:ext cx="202406" cy="3328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2</a:t>
            </a:r>
            <a:endParaRPr lang="en-US" sz="2600" dirty="0"/>
          </a:p>
        </p:txBody>
      </p:sp>
      <p:sp>
        <p:nvSpPr>
          <p:cNvPr id="10" name="Text 7"/>
          <p:cNvSpPr/>
          <p:nvPr/>
        </p:nvSpPr>
        <p:spPr>
          <a:xfrm>
            <a:off x="5930622" y="4834414"/>
            <a:ext cx="277368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Diverse Offerings</a:t>
            </a:r>
            <a:endParaRPr lang="en-US" sz="2150" dirty="0"/>
          </a:p>
        </p:txBody>
      </p:sp>
      <p:sp>
        <p:nvSpPr>
          <p:cNvPr id="11" name="Text 8"/>
          <p:cNvSpPr/>
          <p:nvPr/>
        </p:nvSpPr>
        <p:spPr>
          <a:xfrm>
            <a:off x="5930622" y="5314236"/>
            <a:ext cx="3490198" cy="17752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17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From classic musicals to cutting-edge dramas, Broadway offers a diverse range of performances to suit all tastes and interests.</a:t>
            </a:r>
            <a:endParaRPr lang="en-US" sz="1700" dirty="0"/>
          </a:p>
        </p:txBody>
      </p:sp>
      <p:sp>
        <p:nvSpPr>
          <p:cNvPr id="12" name="Shape 9"/>
          <p:cNvSpPr/>
          <p:nvPr/>
        </p:nvSpPr>
        <p:spPr>
          <a:xfrm>
            <a:off x="9642634" y="4834414"/>
            <a:ext cx="499229" cy="499229"/>
          </a:xfrm>
          <a:prstGeom prst="roundRect">
            <a:avLst>
              <a:gd name="adj" fmla="val 1832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dist="20320" dir="2700000" algn="bl" rotWithShape="0">
              <a:srgbClr val="151617">
                <a:alpha val="100000"/>
              </a:srgbClr>
            </a:outerShdw>
          </a:effectLst>
        </p:spPr>
        <p:txBody>
          <a:bodyPr/>
          <a:lstStyle/>
          <a:p>
            <a:endParaRPr lang="de-DE"/>
          </a:p>
        </p:txBody>
      </p:sp>
      <p:sp>
        <p:nvSpPr>
          <p:cNvPr id="13" name="Text 10"/>
          <p:cNvSpPr/>
          <p:nvPr/>
        </p:nvSpPr>
        <p:spPr>
          <a:xfrm>
            <a:off x="9790033" y="4917519"/>
            <a:ext cx="204430" cy="3328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3</a:t>
            </a:r>
            <a:endParaRPr lang="en-US" sz="2600" dirty="0"/>
          </a:p>
        </p:txBody>
      </p:sp>
      <p:sp>
        <p:nvSpPr>
          <p:cNvPr id="14" name="Text 11"/>
          <p:cNvSpPr/>
          <p:nvPr/>
        </p:nvSpPr>
        <p:spPr>
          <a:xfrm>
            <a:off x="10363676" y="4834414"/>
            <a:ext cx="277368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Vibrant Energy</a:t>
            </a:r>
            <a:endParaRPr lang="en-US" sz="2150" dirty="0"/>
          </a:p>
        </p:txBody>
      </p:sp>
      <p:sp>
        <p:nvSpPr>
          <p:cNvPr id="15" name="Text 12"/>
          <p:cNvSpPr/>
          <p:nvPr/>
        </p:nvSpPr>
        <p:spPr>
          <a:xfrm>
            <a:off x="10363676" y="5314236"/>
            <a:ext cx="3490198" cy="21302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17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The iconic Theater District, with its bright lights and bustling crowds, creates an electric atmosphere that captivates visitors from around the world.</a:t>
            </a:r>
            <a:endParaRPr lang="en-US" sz="17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31421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47938" y="2880122"/>
            <a:ext cx="10971967" cy="5786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550"/>
              </a:lnSpc>
              <a:buNone/>
            </a:pPr>
            <a:r>
              <a:rPr lang="en-US" sz="36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Delicious Diversity: Dining in New York City</a:t>
            </a:r>
            <a:endParaRPr lang="en-US" sz="3600" dirty="0"/>
          </a:p>
        </p:txBody>
      </p:sp>
      <p:sp>
        <p:nvSpPr>
          <p:cNvPr id="4" name="Shape 1"/>
          <p:cNvSpPr/>
          <p:nvPr/>
        </p:nvSpPr>
        <p:spPr>
          <a:xfrm>
            <a:off x="647938" y="3736419"/>
            <a:ext cx="13334524" cy="3927157"/>
          </a:xfrm>
          <a:prstGeom prst="roundRect">
            <a:avLst>
              <a:gd name="adj" fmla="val 233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5" name="Shape 2"/>
          <p:cNvSpPr/>
          <p:nvPr/>
        </p:nvSpPr>
        <p:spPr>
          <a:xfrm>
            <a:off x="655558" y="3744039"/>
            <a:ext cx="13319284" cy="82986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de-DE"/>
          </a:p>
        </p:txBody>
      </p:sp>
      <p:sp>
        <p:nvSpPr>
          <p:cNvPr id="6" name="Text 3"/>
          <p:cNvSpPr/>
          <p:nvPr/>
        </p:nvSpPr>
        <p:spPr>
          <a:xfrm>
            <a:off x="840700" y="3862745"/>
            <a:ext cx="6285548" cy="296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300"/>
              </a:lnSpc>
              <a:buNone/>
            </a:pPr>
            <a:r>
              <a:rPr lang="en-US" sz="14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Pizza</a:t>
            </a:r>
            <a:endParaRPr lang="en-US" sz="1450" dirty="0"/>
          </a:p>
        </p:txBody>
      </p:sp>
      <p:sp>
        <p:nvSpPr>
          <p:cNvPr id="7" name="Text 4"/>
          <p:cNvSpPr/>
          <p:nvPr/>
        </p:nvSpPr>
        <p:spPr>
          <a:xfrm>
            <a:off x="7504152" y="3862745"/>
            <a:ext cx="6285548" cy="5924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300"/>
              </a:lnSpc>
              <a:buNone/>
            </a:pPr>
            <a:r>
              <a:rPr lang="en-US" sz="14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Renowned for its iconic thin-crust style, New York-style pizza is a quintessential part of the city's culinary landscape.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655558" y="4573905"/>
            <a:ext cx="13319284" cy="829866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de-DE"/>
          </a:p>
        </p:txBody>
      </p:sp>
      <p:sp>
        <p:nvSpPr>
          <p:cNvPr id="9" name="Text 6"/>
          <p:cNvSpPr/>
          <p:nvPr/>
        </p:nvSpPr>
        <p:spPr>
          <a:xfrm>
            <a:off x="840700" y="4692610"/>
            <a:ext cx="6285548" cy="296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300"/>
              </a:lnSpc>
              <a:buNone/>
            </a:pPr>
            <a:r>
              <a:rPr lang="en-US" sz="14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Bagels</a:t>
            </a:r>
            <a:endParaRPr lang="en-US" sz="1450" dirty="0"/>
          </a:p>
        </p:txBody>
      </p:sp>
      <p:sp>
        <p:nvSpPr>
          <p:cNvPr id="10" name="Text 7"/>
          <p:cNvSpPr/>
          <p:nvPr/>
        </p:nvSpPr>
        <p:spPr>
          <a:xfrm>
            <a:off x="7504152" y="4692610"/>
            <a:ext cx="6285548" cy="5924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300"/>
              </a:lnSpc>
              <a:buNone/>
            </a:pPr>
            <a:r>
              <a:rPr lang="en-US" sz="14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Freshly baked bagels, with a wide range of toppings and fillings, are a beloved breakfast staple in New York City.</a:t>
            </a:r>
            <a:endParaRPr lang="en-US" sz="1450" dirty="0"/>
          </a:p>
        </p:txBody>
      </p:sp>
      <p:sp>
        <p:nvSpPr>
          <p:cNvPr id="11" name="Shape 8"/>
          <p:cNvSpPr/>
          <p:nvPr/>
        </p:nvSpPr>
        <p:spPr>
          <a:xfrm>
            <a:off x="655558" y="5403771"/>
            <a:ext cx="13319284" cy="112609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de-DE"/>
          </a:p>
        </p:txBody>
      </p:sp>
      <p:sp>
        <p:nvSpPr>
          <p:cNvPr id="12" name="Text 9"/>
          <p:cNvSpPr/>
          <p:nvPr/>
        </p:nvSpPr>
        <p:spPr>
          <a:xfrm>
            <a:off x="840700" y="5522476"/>
            <a:ext cx="6285548" cy="296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300"/>
              </a:lnSpc>
              <a:buNone/>
            </a:pPr>
            <a:r>
              <a:rPr lang="en-US" sz="14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Ethnic Cuisine</a:t>
            </a:r>
            <a:endParaRPr lang="en-US" sz="1450" dirty="0"/>
          </a:p>
        </p:txBody>
      </p:sp>
      <p:sp>
        <p:nvSpPr>
          <p:cNvPr id="13" name="Text 10"/>
          <p:cNvSpPr/>
          <p:nvPr/>
        </p:nvSpPr>
        <p:spPr>
          <a:xfrm>
            <a:off x="7504152" y="5522476"/>
            <a:ext cx="6285548" cy="8886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300"/>
              </a:lnSpc>
              <a:buNone/>
            </a:pPr>
            <a:r>
              <a:rPr lang="en-US" sz="14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The city's diverse immigrant population has contributed to a vibrant and eclectic food scene, with authentic cuisines from around the world.</a:t>
            </a:r>
            <a:endParaRPr lang="en-US" sz="1450" dirty="0"/>
          </a:p>
        </p:txBody>
      </p:sp>
      <p:sp>
        <p:nvSpPr>
          <p:cNvPr id="14" name="Shape 11"/>
          <p:cNvSpPr/>
          <p:nvPr/>
        </p:nvSpPr>
        <p:spPr>
          <a:xfrm>
            <a:off x="655558" y="6529864"/>
            <a:ext cx="13319284" cy="1126093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de-DE"/>
          </a:p>
        </p:txBody>
      </p:sp>
      <p:sp>
        <p:nvSpPr>
          <p:cNvPr id="15" name="Text 12"/>
          <p:cNvSpPr/>
          <p:nvPr/>
        </p:nvSpPr>
        <p:spPr>
          <a:xfrm>
            <a:off x="840700" y="6648569"/>
            <a:ext cx="6285548" cy="296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300"/>
              </a:lnSpc>
              <a:buNone/>
            </a:pPr>
            <a:r>
              <a:rPr lang="en-US" sz="14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Street Food</a:t>
            </a:r>
            <a:endParaRPr lang="en-US" sz="1450" dirty="0"/>
          </a:p>
        </p:txBody>
      </p:sp>
      <p:sp>
        <p:nvSpPr>
          <p:cNvPr id="16" name="Text 13"/>
          <p:cNvSpPr/>
          <p:nvPr/>
        </p:nvSpPr>
        <p:spPr>
          <a:xfrm>
            <a:off x="7504152" y="6648569"/>
            <a:ext cx="6285548" cy="8886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300"/>
              </a:lnSpc>
              <a:buNone/>
            </a:pPr>
            <a:r>
              <a:rPr lang="en-US" sz="14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From hot dogs and pretzels to food trucks and carts, the city's iconic street food offers a delicious and convenient dining experience.</a:t>
            </a:r>
            <a:endParaRPr lang="en-US" sz="14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1647" y="621983"/>
            <a:ext cx="13047107" cy="14137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Bright Lights, Big City: The Energy of Times Square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647" y="2488049"/>
            <a:ext cx="4122896" cy="254805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1647" y="5318760"/>
            <a:ext cx="2827377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Dazzling Lights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1647" y="5807750"/>
            <a:ext cx="4122896" cy="1809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Times Square is renowned for its dazzling array of neon lights, electronic billboards, and digital screens that create a mesmerizing, larger-than-life atmosphere.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3752" y="2488049"/>
            <a:ext cx="4122896" cy="254805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53752" y="5318760"/>
            <a:ext cx="2827377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Vibrant Energy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53752" y="5807750"/>
            <a:ext cx="4122896" cy="1809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The constant flow of people, performers, and street vendors in Times Square contribute to an electric, high-energy environment that never sleeps.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857" y="2488049"/>
            <a:ext cx="4122896" cy="254805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5857" y="5318760"/>
            <a:ext cx="2827377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Iconic Events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5857" y="5807750"/>
            <a:ext cx="4122896" cy="1809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Times Square hosts numerous iconic events throughout the year, such as the famous New Year's Eve ball drop, drawing massive crowds and global attention.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888</Words>
  <Application>Microsoft Office PowerPoint</Application>
  <PresentationFormat>Benutzerdefiniert</PresentationFormat>
  <Paragraphs>82</Paragraphs>
  <Slides>10</Slides>
  <Notes>10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6" baseType="lpstr">
      <vt:lpstr>Arial</vt:lpstr>
      <vt:lpstr>Montserrat Black</vt:lpstr>
      <vt:lpstr>Inconsolata Bold</vt:lpstr>
      <vt:lpstr>Inconsolata Medium</vt:lpstr>
      <vt:lpstr>Inconsolata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Varga Philipp</cp:lastModifiedBy>
  <cp:revision>2</cp:revision>
  <dcterms:created xsi:type="dcterms:W3CDTF">2024-10-16T19:43:01Z</dcterms:created>
  <dcterms:modified xsi:type="dcterms:W3CDTF">2024-10-17T06:49:37Z</dcterms:modified>
</cp:coreProperties>
</file>