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DM Sans Semi Bold"/>
      <p:regular r:id="rId17"/>
    </p:embeddedFont>
    <p:embeddedFont>
      <p:font typeface="DM Sans Semi Bold"/>
      <p:regular r:id="rId18"/>
    </p:embeddedFont>
    <p:embeddedFont>
      <p:font typeface="DM Sans Semi Bold"/>
      <p:regular r:id="rId19"/>
    </p:embeddedFont>
    <p:embeddedFont>
      <p:font typeface="DM Sans Semi Bold"/>
      <p:regular r:id="rId20"/>
    </p:embeddedFont>
    <p:embeddedFont>
      <p:font typeface="Inter Medium"/>
      <p:regular r:id="rId21"/>
    </p:embeddedFont>
    <p:embeddedFont>
      <p:font typeface="Inter Medium"/>
      <p:regular r:id="rId22"/>
    </p:embeddedFont>
    <p:embeddedFont>
      <p:font typeface="Inter Medium"/>
      <p:regular r:id="rId23"/>
    </p:embeddedFont>
    <p:embeddedFont>
      <p:font typeface="Inter Medium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Österreich 2025: Zwischen Geschichte, Wandel und Zukunft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5682" y="547092"/>
            <a:ext cx="7752636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750"/>
              </a:lnSpc>
              <a:buNone/>
            </a:pPr>
            <a:r>
              <a:rPr lang="en-US" sz="54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Gemeinsam in die Zukunft</a:t>
            </a:r>
            <a:endParaRPr lang="en-US" sz="5400" dirty="0"/>
          </a:p>
        </p:txBody>
      </p:sp>
      <p:sp>
        <p:nvSpPr>
          <p:cNvPr id="4" name="Shape 1"/>
          <p:cNvSpPr/>
          <p:nvPr/>
        </p:nvSpPr>
        <p:spPr>
          <a:xfrm>
            <a:off x="695682" y="2559725"/>
            <a:ext cx="7752636" cy="4581049"/>
          </a:xfrm>
          <a:prstGeom prst="roundRect">
            <a:avLst>
              <a:gd name="adj" fmla="val 651"/>
            </a:avLst>
          </a:prstGeom>
          <a:solidFill>
            <a:srgbClr val="F2EEEE"/>
          </a:solidFill>
          <a:ln/>
        </p:spPr>
      </p:sp>
      <p:sp>
        <p:nvSpPr>
          <p:cNvPr id="5" name="Shape 2"/>
          <p:cNvSpPr/>
          <p:nvPr/>
        </p:nvSpPr>
        <p:spPr>
          <a:xfrm>
            <a:off x="695682" y="2559725"/>
            <a:ext cx="7752636" cy="1145262"/>
          </a:xfrm>
          <a:prstGeom prst="roundRect">
            <a:avLst>
              <a:gd name="adj" fmla="val 2604"/>
            </a:avLst>
          </a:prstGeom>
          <a:solidFill>
            <a:srgbClr val="93CB52"/>
          </a:solidFill>
          <a:ln/>
        </p:spPr>
      </p:sp>
      <p:sp>
        <p:nvSpPr>
          <p:cNvPr id="6" name="Text 3"/>
          <p:cNvSpPr/>
          <p:nvPr/>
        </p:nvSpPr>
        <p:spPr>
          <a:xfrm>
            <a:off x="894398" y="2758440"/>
            <a:ext cx="2484715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Tradition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894398" y="3188137"/>
            <a:ext cx="7355205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Historische Errungenschaften als Fundament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695682" y="3704987"/>
            <a:ext cx="7752636" cy="1145262"/>
          </a:xfrm>
          <a:prstGeom prst="rect">
            <a:avLst/>
          </a:prstGeom>
          <a:solidFill>
            <a:srgbClr val="93CB52"/>
          </a:solidFill>
          <a:ln/>
        </p:spPr>
      </p:sp>
      <p:sp>
        <p:nvSpPr>
          <p:cNvPr id="9" name="Shape 6"/>
          <p:cNvSpPr/>
          <p:nvPr/>
        </p:nvSpPr>
        <p:spPr>
          <a:xfrm>
            <a:off x="695682" y="3704987"/>
            <a:ext cx="7752636" cy="22860"/>
          </a:xfrm>
          <a:prstGeom prst="roundRect">
            <a:avLst>
              <a:gd name="adj" fmla="val 130436"/>
            </a:avLst>
          </a:prstGeom>
          <a:solidFill>
            <a:srgbClr val="79B138"/>
          </a:solidFill>
          <a:ln/>
        </p:spPr>
      </p:sp>
      <p:sp>
        <p:nvSpPr>
          <p:cNvPr id="10" name="Text 7"/>
          <p:cNvSpPr/>
          <p:nvPr/>
        </p:nvSpPr>
        <p:spPr>
          <a:xfrm>
            <a:off x="894398" y="3903702"/>
            <a:ext cx="2484715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Stabilität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894398" y="4333399"/>
            <a:ext cx="7355205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Trotz globaler Unsicherheiten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95682" y="4850249"/>
            <a:ext cx="7752636" cy="1145262"/>
          </a:xfrm>
          <a:prstGeom prst="rect">
            <a:avLst/>
          </a:prstGeom>
          <a:solidFill>
            <a:srgbClr val="93CB52"/>
          </a:solidFill>
          <a:ln/>
        </p:spPr>
      </p:sp>
      <p:sp>
        <p:nvSpPr>
          <p:cNvPr id="13" name="Shape 10"/>
          <p:cNvSpPr/>
          <p:nvPr/>
        </p:nvSpPr>
        <p:spPr>
          <a:xfrm>
            <a:off x="695682" y="4850249"/>
            <a:ext cx="7752636" cy="22860"/>
          </a:xfrm>
          <a:prstGeom prst="roundRect">
            <a:avLst>
              <a:gd name="adj" fmla="val 130436"/>
            </a:avLst>
          </a:prstGeom>
          <a:solidFill>
            <a:srgbClr val="79B138"/>
          </a:solidFill>
          <a:ln/>
        </p:spPr>
      </p:sp>
      <p:sp>
        <p:nvSpPr>
          <p:cNvPr id="14" name="Text 11"/>
          <p:cNvSpPr/>
          <p:nvPr/>
        </p:nvSpPr>
        <p:spPr>
          <a:xfrm>
            <a:off x="894398" y="5048964"/>
            <a:ext cx="2484715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Zusammenhalt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894398" y="5478661"/>
            <a:ext cx="7355205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Moderne Sicherheitspolitik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695682" y="5995511"/>
            <a:ext cx="7752636" cy="1145262"/>
          </a:xfrm>
          <a:prstGeom prst="rect">
            <a:avLst/>
          </a:prstGeom>
          <a:solidFill>
            <a:srgbClr val="93CB52"/>
          </a:solidFill>
          <a:ln/>
        </p:spPr>
      </p:sp>
      <p:sp>
        <p:nvSpPr>
          <p:cNvPr id="17" name="Shape 14"/>
          <p:cNvSpPr/>
          <p:nvPr/>
        </p:nvSpPr>
        <p:spPr>
          <a:xfrm>
            <a:off x="695682" y="5995511"/>
            <a:ext cx="7752636" cy="22860"/>
          </a:xfrm>
          <a:prstGeom prst="roundRect">
            <a:avLst>
              <a:gd name="adj" fmla="val 130436"/>
            </a:avLst>
          </a:prstGeom>
          <a:solidFill>
            <a:srgbClr val="79B138"/>
          </a:solidFill>
          <a:ln/>
        </p:spPr>
      </p:sp>
      <p:sp>
        <p:nvSpPr>
          <p:cNvPr id="18" name="Text 15"/>
          <p:cNvSpPr/>
          <p:nvPr/>
        </p:nvSpPr>
        <p:spPr>
          <a:xfrm>
            <a:off x="894398" y="6194227"/>
            <a:ext cx="2484715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Mitgestaltung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894398" y="6623923"/>
            <a:ext cx="7355205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Lebendige Demokratie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695682" y="7364373"/>
            <a:ext cx="7752636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Österreich 2025: Zwischen Tradition und Innovation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1354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80-70-30: Ein historisches Jubiläumsjahr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2471261"/>
            <a:ext cx="30480" cy="4063722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1273612" y="2711172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247126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878860" y="251376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25491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80 Jahre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183011" y="3039547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Ende Zweiter Weltkrieg und Wiedererrichtung der Republik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273612" y="4458891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421898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878860" y="426148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183011" y="42968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70 Jahre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183011" y="4787265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Staatsvertrag und Neutralitätsgesetz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273612" y="5843707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793790" y="560379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878860" y="564630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183011" y="56816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30 Jahre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183011" y="6172081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EU-Beitritt Österreichs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793790" y="679013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Multimedia-Installation im Parlament zeigt diese Meilensteine lebendig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6280" y="665798"/>
            <a:ext cx="12705874" cy="639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Wirtschaftliche Entwicklung 2025: Leichte Erholung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16280" y="1944767"/>
            <a:ext cx="3731538" cy="675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00"/>
              </a:lnSpc>
              <a:buNone/>
            </a:pPr>
            <a:r>
              <a:rPr lang="en-US" sz="53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+0,3%</a:t>
            </a:r>
            <a:endParaRPr lang="en-US" sz="5300" dirty="0"/>
          </a:p>
        </p:txBody>
      </p:sp>
      <p:sp>
        <p:nvSpPr>
          <p:cNvPr id="4" name="Text 2"/>
          <p:cNvSpPr/>
          <p:nvPr/>
        </p:nvSpPr>
        <p:spPr>
          <a:xfrm>
            <a:off x="1302782" y="2875836"/>
            <a:ext cx="2558415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BIP-Wachstum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16280" y="3400306"/>
            <a:ext cx="3731538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2. Quartal 2025 gegenüber Vorquartal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4703564" y="1944767"/>
            <a:ext cx="3731657" cy="675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00"/>
              </a:lnSpc>
              <a:buNone/>
            </a:pPr>
            <a:r>
              <a:rPr lang="en-US" sz="53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+1,0%</a:t>
            </a:r>
            <a:endParaRPr lang="en-US" sz="5300" dirty="0"/>
          </a:p>
        </p:txBody>
      </p:sp>
      <p:sp>
        <p:nvSpPr>
          <p:cNvPr id="7" name="Text 5"/>
          <p:cNvSpPr/>
          <p:nvPr/>
        </p:nvSpPr>
        <p:spPr>
          <a:xfrm>
            <a:off x="5290185" y="2875836"/>
            <a:ext cx="2558415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Industrie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4703564" y="3400306"/>
            <a:ext cx="373165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Hauptmotor der Erholung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16280" y="3957876"/>
            <a:ext cx="7718941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Investitionen in Maschinen und Fahrzeuge steigen</a:t>
            </a:r>
            <a:endParaRPr lang="en-US" sz="160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2189" y="1842492"/>
            <a:ext cx="4979432" cy="4979432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942189" y="7052072"/>
            <a:ext cx="4979432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Rückgänge in Bau (-0,4%) und Tourismus (-1,2%)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794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Neue Gesetze 2025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728436"/>
            <a:ext cx="3664744" cy="1669852"/>
          </a:xfrm>
          <a:prstGeom prst="roundRect">
            <a:avLst>
              <a:gd name="adj" fmla="val 2038"/>
            </a:avLst>
          </a:prstGeom>
          <a:solidFill>
            <a:srgbClr val="1C9770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9552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Einwegpfand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445669"/>
            <a:ext cx="3211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25 Cent auf Plastikflaschen und Getränkedosen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728436"/>
            <a:ext cx="3664863" cy="1669852"/>
          </a:xfrm>
          <a:prstGeom prst="roundRect">
            <a:avLst>
              <a:gd name="adj" fmla="val 2038"/>
            </a:avLst>
          </a:prstGeom>
          <a:solidFill>
            <a:srgbClr val="1C9770"/>
          </a:solidFill>
          <a:ln/>
        </p:spPr>
      </p:sp>
      <p:sp>
        <p:nvSpPr>
          <p:cNvPr id="8" name="Text 5"/>
          <p:cNvSpPr/>
          <p:nvPr/>
        </p:nvSpPr>
        <p:spPr>
          <a:xfrm>
            <a:off x="10398562" y="29552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Telearbeitsgesetz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8562" y="3445669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Mehr Flexibilität für Arbeitnehmer:innen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625102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1C9770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48519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Schulreformen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534233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Kinderschutzkonzepte und Österreichische Gebärdensprache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6280190" y="618720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EU-weite Echtzeit-Überweisungen in 10 Sekunden möglich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33237"/>
            <a:ext cx="63319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Sicherheitspolitik 2025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182177"/>
            <a:ext cx="226814" cy="283488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6280190" y="2537222"/>
            <a:ext cx="3664744" cy="30480"/>
          </a:xfrm>
          <a:prstGeom prst="rect">
            <a:avLst/>
          </a:prstGeom>
          <a:solidFill>
            <a:srgbClr val="1C9770"/>
          </a:solidFill>
          <a:ln/>
        </p:spPr>
      </p:sp>
      <p:sp>
        <p:nvSpPr>
          <p:cNvPr id="6" name="Text 2"/>
          <p:cNvSpPr/>
          <p:nvPr/>
        </p:nvSpPr>
        <p:spPr>
          <a:xfrm>
            <a:off x="6280190" y="2711529"/>
            <a:ext cx="29794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Hybride Bedrohungen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6280190" y="3201948"/>
            <a:ext cx="36647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Bundesheer gegen Cyberangriffe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748" y="2182177"/>
            <a:ext cx="226814" cy="283488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10171748" y="2537222"/>
            <a:ext cx="3664863" cy="30480"/>
          </a:xfrm>
          <a:prstGeom prst="rect">
            <a:avLst/>
          </a:prstGeom>
          <a:solidFill>
            <a:srgbClr val="1C9770"/>
          </a:solidFill>
          <a:ln/>
        </p:spPr>
      </p:sp>
      <p:sp>
        <p:nvSpPr>
          <p:cNvPr id="10" name="Text 5"/>
          <p:cNvSpPr/>
          <p:nvPr/>
        </p:nvSpPr>
        <p:spPr>
          <a:xfrm>
            <a:off x="10171748" y="27115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Klimawandel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171748" y="3201948"/>
            <a:ext cx="3664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Migration und geopolitische Spannungen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4324588"/>
            <a:ext cx="226814" cy="283488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6280190" y="4679633"/>
            <a:ext cx="7556421" cy="30480"/>
          </a:xfrm>
          <a:prstGeom prst="rect">
            <a:avLst/>
          </a:prstGeom>
          <a:solidFill>
            <a:srgbClr val="1C9770"/>
          </a:solidFill>
          <a:ln/>
        </p:spPr>
      </p:sp>
      <p:sp>
        <p:nvSpPr>
          <p:cNvPr id="14" name="Text 8"/>
          <p:cNvSpPr/>
          <p:nvPr/>
        </p:nvSpPr>
        <p:spPr>
          <a:xfrm>
            <a:off x="6280190" y="48539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Digitale Fähigkeiten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6280190" y="534435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Internationale Kooperationen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6280190" y="6132433"/>
            <a:ext cx="7556421" cy="963811"/>
          </a:xfrm>
          <a:prstGeom prst="roundRect">
            <a:avLst>
              <a:gd name="adj" fmla="val 3530"/>
            </a:avLst>
          </a:prstGeom>
          <a:solidFill>
            <a:srgbClr val="BEF3E2"/>
          </a:solidFill>
          <a:ln/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004" y="6476524"/>
            <a:ext cx="283488" cy="226814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017306" y="6415921"/>
            <a:ext cx="659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Sicherheit als gesamtgesellschaftliche Verantwortung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7104102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ORF 2025: "The Future is ON"</a:t>
            </a:r>
            <a:endParaRPr lang="en-US" sz="4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74280" y="1752481"/>
            <a:ext cx="463868" cy="463868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8244245" y="1823323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Multimediale Inhalte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8244245" y="2351603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Für alle Altersgruppen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574280" y="3093839"/>
            <a:ext cx="463868" cy="463868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8244245" y="3164681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Sport-Highlights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8244245" y="3692962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Alpine Ski-WM Saalbach, Fußball-EM Damen, Formel 1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574280" y="4435197"/>
            <a:ext cx="463868" cy="463868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8244245" y="4506039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Reichweite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8244245" y="5034320"/>
            <a:ext cx="56721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6,4 Millionen Österreicher:innen täglich (95%)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098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666" y="3306008"/>
            <a:ext cx="5449967" cy="677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Oberösterreich 2025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758666" y="4308634"/>
            <a:ext cx="4226481" cy="1656755"/>
          </a:xfrm>
          <a:prstGeom prst="roundRect">
            <a:avLst>
              <a:gd name="adj" fmla="val 1963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05840" y="4555808"/>
            <a:ext cx="2709863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Wirtschaftserfolg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1005840" y="5024557"/>
            <a:ext cx="3732133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Positive Entwicklung in Arbeitsmarkt und Soziales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201841" y="4308634"/>
            <a:ext cx="4226600" cy="1656755"/>
          </a:xfrm>
          <a:prstGeom prst="roundRect">
            <a:avLst>
              <a:gd name="adj" fmla="val 1963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49014" y="4555808"/>
            <a:ext cx="2709863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Nachhaltigkeit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5449014" y="5024557"/>
            <a:ext cx="3732252" cy="346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Umweltschutz als zentrales Thema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9645134" y="4308634"/>
            <a:ext cx="4226600" cy="1656755"/>
          </a:xfrm>
          <a:prstGeom prst="roundRect">
            <a:avLst>
              <a:gd name="adj" fmla="val 1963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92308" y="4555808"/>
            <a:ext cx="2709863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Investitionen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892308" y="5024557"/>
            <a:ext cx="3732252" cy="346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Infrastruktur und Bildung im Fokus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083826" y="6453068"/>
            <a:ext cx="12787908" cy="346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"Oberösterreich ist ein sehr guter Platz zum Leben"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1083826" y="7043737"/>
            <a:ext cx="12787908" cy="346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– Landeshauptmann Mag. Thomas Stelzer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758666" y="6209228"/>
            <a:ext cx="30480" cy="1425178"/>
          </a:xfrm>
          <a:prstGeom prst="rect">
            <a:avLst/>
          </a:prstGeom>
          <a:solidFill>
            <a:srgbClr val="1C9770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5846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Mobilität 2025+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107406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334220"/>
            <a:ext cx="37215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Nachhaltige Verkehrsmittel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2824639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Steigende Bedeutung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68291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36951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Digitale Infrastruktur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418552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Breitband als Grundlage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829175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055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Innovationen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554640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Integration in Verkehrsplanung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93790" y="644521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Herausforderungen durch demografischen Wandel und Wirtschaftsentwicklung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737" y="593527"/>
            <a:ext cx="6812875" cy="673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Gesellschaftlicher Wandel</a:t>
            </a:r>
            <a:endParaRPr lang="en-US" sz="42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37" y="1590794"/>
            <a:ext cx="646867" cy="6468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737" y="2507218"/>
            <a:ext cx="269557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Leistbares Wohnen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54737" y="2973467"/>
            <a:ext cx="7634526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Soziale Absicherung und Integration als Priorität</a:t>
            </a:r>
            <a:endParaRPr lang="en-US" sz="16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37" y="3749635"/>
            <a:ext cx="646867" cy="64686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4737" y="4666059"/>
            <a:ext cx="2819162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Bildung &amp; Gesundheit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54737" y="5132308"/>
            <a:ext cx="7634526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Zentrale Säulen der Gesellschaft stärken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37" y="5908477"/>
            <a:ext cx="646867" cy="64686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4737" y="6824901"/>
            <a:ext cx="269557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Umweltschutz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54737" y="7291149"/>
            <a:ext cx="7634526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Engagement für Klimaanpassung und Nachhaltigkeit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2025-09-20T09:05:50Z</dcterms:created>
  <dcterms:modified xsi:type="dcterms:W3CDTF">2025-09-20T09:05:50Z</dcterms:modified>
</cp:coreProperties>
</file>