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97" r:id="rId4"/>
    <p:sldId id="259" r:id="rId5"/>
    <p:sldId id="357" r:id="rId6"/>
    <p:sldId id="359" r:id="rId7"/>
    <p:sldId id="360" r:id="rId8"/>
    <p:sldId id="361" r:id="rId9"/>
    <p:sldId id="362" r:id="rId10"/>
    <p:sldId id="267" r:id="rId11"/>
    <p:sldId id="268" r:id="rId12"/>
    <p:sldId id="363" r:id="rId13"/>
    <p:sldId id="369" r:id="rId14"/>
    <p:sldId id="364" r:id="rId15"/>
    <p:sldId id="365" r:id="rId16"/>
    <p:sldId id="368" r:id="rId17"/>
    <p:sldId id="370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hule-bw.de/faecher-und-schularten/sprachen-und-literatur/deutsch/sprache/grammatik/wortarten/substantiv.htm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35" r="-1" b="759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de-DE"/>
              <a:t>Die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de-DE" sz="3200" dirty="0"/>
              <a:t>Kennen und unterscheiden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841246" y="673770"/>
            <a:ext cx="3644489" cy="24144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de-DE" sz="66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Achtung Falle: 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934198" y="943708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096000" y="1504294"/>
            <a:ext cx="567537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sz="2000" b="1" dirty="0"/>
              <a:t>Der </a:t>
            </a:r>
            <a:r>
              <a:rPr lang="en-US" altLang="de-DE" sz="2000" b="1" dirty="0" err="1"/>
              <a:t>bestimmte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Artikel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kann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auch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ein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Relativpronomen</a:t>
            </a:r>
            <a:r>
              <a:rPr lang="en-US" altLang="de-DE" sz="2000" b="1" dirty="0"/>
              <a:t> sein:</a:t>
            </a:r>
            <a:br>
              <a:rPr lang="en-US" altLang="de-DE" sz="2000" b="1" dirty="0"/>
            </a:br>
            <a:br>
              <a:rPr lang="en-US" altLang="de-DE" sz="2000" dirty="0"/>
            </a:br>
            <a:r>
              <a:rPr lang="en-US" altLang="de-DE" sz="2000" b="1" dirty="0"/>
              <a:t>Die</a:t>
            </a:r>
            <a:r>
              <a:rPr lang="en-US" altLang="de-DE" sz="2000" dirty="0"/>
              <a:t> [</a:t>
            </a:r>
            <a:r>
              <a:rPr lang="en-US" altLang="de-DE" sz="2000" dirty="0" err="1"/>
              <a:t>bestimmter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Artikel</a:t>
            </a:r>
            <a:r>
              <a:rPr lang="en-US" altLang="de-DE" sz="2000" dirty="0"/>
              <a:t>] </a:t>
            </a:r>
            <a:r>
              <a:rPr lang="en-US" altLang="de-DE" sz="2000" dirty="0" err="1"/>
              <a:t>Klassenarbeit</a:t>
            </a:r>
            <a:r>
              <a:rPr lang="en-US" altLang="de-DE" sz="2000" dirty="0"/>
              <a:t>, </a:t>
            </a:r>
            <a:br>
              <a:rPr lang="en-US" altLang="de-DE" sz="2000" dirty="0"/>
            </a:br>
            <a:r>
              <a:rPr lang="en-US" altLang="de-DE" sz="2000" b="1" i="1" dirty="0"/>
              <a:t>die</a:t>
            </a:r>
            <a:r>
              <a:rPr lang="en-US" altLang="de-DE" sz="2000" dirty="0"/>
              <a:t> [</a:t>
            </a:r>
            <a:r>
              <a:rPr lang="en-US" altLang="de-DE" sz="2000" dirty="0" err="1"/>
              <a:t>Relativpronomen</a:t>
            </a:r>
            <a:r>
              <a:rPr lang="en-US" altLang="de-DE" sz="2000" dirty="0"/>
              <a:t>] </a:t>
            </a:r>
            <a:r>
              <a:rPr lang="en-US" altLang="de-DE" sz="2000" dirty="0" err="1"/>
              <a:t>wir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heute</a:t>
            </a:r>
            <a:r>
              <a:rPr lang="en-US" altLang="de-DE" sz="2000" dirty="0"/>
              <a:t> </a:t>
            </a:r>
            <a:r>
              <a:rPr lang="en-US" altLang="de-DE" sz="2000" dirty="0" err="1"/>
              <a:t>geschrieben</a:t>
            </a:r>
            <a:r>
              <a:rPr lang="en-US" altLang="de-DE" sz="2000" dirty="0"/>
              <a:t> </a:t>
            </a:r>
            <a:r>
              <a:rPr lang="en-US" altLang="de-DE" sz="2000" dirty="0" err="1"/>
              <a:t>haben</a:t>
            </a:r>
            <a:r>
              <a:rPr lang="en-US" altLang="de-DE" sz="2000" dirty="0"/>
              <a:t>, war </a:t>
            </a:r>
            <a:r>
              <a:rPr lang="en-US" altLang="de-DE" sz="2000" dirty="0" err="1"/>
              <a:t>wieder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viel</a:t>
            </a:r>
            <a:r>
              <a:rPr lang="en-US" altLang="de-DE" sz="2000" dirty="0"/>
              <a:t> </a:t>
            </a:r>
            <a:r>
              <a:rPr lang="en-US" altLang="de-DE" sz="2000" dirty="0" err="1"/>
              <a:t>zu</a:t>
            </a:r>
            <a:r>
              <a:rPr lang="en-US" altLang="de-DE" sz="2000" dirty="0"/>
              <a:t> </a:t>
            </a:r>
            <a:r>
              <a:rPr lang="en-US" altLang="de-DE" sz="2000" dirty="0" err="1"/>
              <a:t>schwer</a:t>
            </a:r>
            <a:r>
              <a:rPr lang="en-US" altLang="de-DE" sz="2000" dirty="0"/>
              <a:t>. </a:t>
            </a:r>
          </a:p>
          <a:p>
            <a:pPr eaLnBrk="1" hangingPunct="1">
              <a:spcBef>
                <a:spcPct val="50000"/>
              </a:spcBef>
            </a:pPr>
            <a:endParaRPr lang="en-US" altLang="de-DE" sz="2000" dirty="0"/>
          </a:p>
          <a:p>
            <a:pPr eaLnBrk="1" hangingPunct="1">
              <a:spcBef>
                <a:spcPct val="50000"/>
              </a:spcBef>
            </a:pPr>
            <a:r>
              <a:rPr lang="de-DE" altLang="de-DE" sz="2000" b="1" dirty="0"/>
              <a:t>Der unbestimmte Artikel kann auch ein Numerale (Zahlwort) sein:</a:t>
            </a:r>
            <a:br>
              <a:rPr lang="de-DE" altLang="de-DE" sz="2000" b="1" dirty="0"/>
            </a:br>
            <a:br>
              <a:rPr lang="de-DE" altLang="de-DE" sz="2000" dirty="0"/>
            </a:br>
            <a:r>
              <a:rPr lang="de-DE" altLang="de-DE" sz="2000" dirty="0"/>
              <a:t>Ich möchte </a:t>
            </a:r>
            <a:r>
              <a:rPr lang="de-DE" altLang="de-DE" sz="2000" b="1" dirty="0"/>
              <a:t>ein</a:t>
            </a:r>
            <a:r>
              <a:rPr lang="de-DE" altLang="de-DE" sz="2000" dirty="0"/>
              <a:t> [Numerale] Nusshörnchen und zwei Berliner.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72594EC-1A25-4889-8B59-C2A46F30FA3B}"/>
              </a:ext>
            </a:extLst>
          </p:cNvPr>
          <p:cNvSpPr txBox="1"/>
          <p:nvPr/>
        </p:nvSpPr>
        <p:spPr>
          <a:xfrm>
            <a:off x="193596" y="6349853"/>
            <a:ext cx="3680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  <p:bldP spid="1434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de-DE" sz="4600">
                <a:solidFill>
                  <a:schemeClr val="bg1"/>
                </a:solidFill>
              </a:rPr>
              <a:t>Die Deklination des Artikels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849574" y="1920314"/>
            <a:ext cx="5747604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Artikel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richtet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sich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en-US" altLang="de-DE" sz="2000" b="1" dirty="0">
                <a:ea typeface="Tahoma" panose="020B0604030504040204" pitchFamily="34" charset="0"/>
                <a:cs typeface="Tahoma" panose="020B0604030504040204" pitchFamily="34" charset="0"/>
              </a:rPr>
              <a:t>Genus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Geschlecht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altLang="de-DE" sz="2000" b="1" dirty="0">
                <a:ea typeface="Tahoma" panose="020B0604030504040204" pitchFamily="34" charset="0"/>
                <a:cs typeface="Tahoma" panose="020B0604030504040204" pitchFamily="34" charset="0"/>
              </a:rPr>
              <a:t>Numerus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Einzahl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Mehrzahl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) und </a:t>
            </a:r>
            <a:r>
              <a:rPr lang="en-US" altLang="de-DE" sz="2000" b="1" dirty="0" err="1">
                <a:ea typeface="Tahoma" panose="020B0604030504040204" pitchFamily="34" charset="0"/>
                <a:cs typeface="Tahoma" panose="020B0604030504040204" pitchFamily="34" charset="0"/>
              </a:rPr>
              <a:t>Kasus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(1. bis 4. Fall)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nach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dem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Substantiv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Nomen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, das er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begleitet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b="1" dirty="0"/>
              <a:t>Das</a:t>
            </a:r>
            <a:r>
              <a:rPr lang="de-DE" altLang="de-DE" sz="2000" dirty="0"/>
              <a:t> Fahrrad </a:t>
            </a:r>
            <a:r>
              <a:rPr lang="de-DE" altLang="de-DE" sz="2000" b="1" dirty="0"/>
              <a:t>des</a:t>
            </a:r>
            <a:r>
              <a:rPr lang="de-DE" altLang="de-DE" sz="2000" dirty="0"/>
              <a:t> Kindes ist kaputt.</a:t>
            </a:r>
            <a:br>
              <a:rPr lang="de-DE" altLang="de-DE" sz="2000" dirty="0"/>
            </a:br>
            <a:r>
              <a:rPr lang="de-DE" altLang="de-DE" sz="2000" b="1" dirty="0"/>
              <a:t>Der</a:t>
            </a:r>
            <a:r>
              <a:rPr lang="de-DE" altLang="de-DE" sz="2000" dirty="0"/>
              <a:t> Mann will </a:t>
            </a:r>
            <a:r>
              <a:rPr lang="de-DE" altLang="de-DE" sz="2000" b="1" dirty="0"/>
              <a:t>dem</a:t>
            </a:r>
            <a:r>
              <a:rPr lang="de-DE" altLang="de-DE" sz="2000" dirty="0"/>
              <a:t> Kind helfen.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/>
              <a:t>Wir schreiben jetzt </a:t>
            </a:r>
            <a:r>
              <a:rPr lang="de-DE" altLang="de-DE" sz="2000" b="1" dirty="0"/>
              <a:t>ein</a:t>
            </a:r>
            <a:r>
              <a:rPr lang="de-DE" altLang="de-DE" sz="2000" dirty="0"/>
              <a:t> Diktat.</a:t>
            </a:r>
            <a:br>
              <a:rPr lang="de-DE" altLang="de-DE" sz="2000" dirty="0"/>
            </a:br>
            <a:r>
              <a:rPr lang="de-DE" altLang="de-DE" sz="2000" dirty="0"/>
              <a:t>Peter hat </a:t>
            </a:r>
            <a:r>
              <a:rPr lang="de-DE" altLang="de-DE" sz="2000" b="1" dirty="0"/>
              <a:t>eine</a:t>
            </a:r>
            <a:r>
              <a:rPr lang="de-DE" altLang="de-DE" sz="2000" dirty="0"/>
              <a:t> schwere Grippe.</a:t>
            </a:r>
            <a:br>
              <a:rPr lang="de-DE" altLang="de-DE" sz="2000" dirty="0"/>
            </a:br>
            <a:r>
              <a:rPr lang="de-DE" altLang="de-DE" sz="2000" dirty="0"/>
              <a:t>Er kam wegen </a:t>
            </a:r>
            <a:r>
              <a:rPr lang="de-DE" altLang="de-DE" sz="2000" b="1" dirty="0"/>
              <a:t>eines</a:t>
            </a:r>
            <a:r>
              <a:rPr lang="de-DE" altLang="de-DE" sz="2000" dirty="0"/>
              <a:t> Fahrfehlers von der Straße ab.</a:t>
            </a:r>
            <a:r>
              <a:rPr lang="en-US" altLang="de-DE" sz="2000" dirty="0">
                <a:latin typeface="+mn-lt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altLang="de-DE" sz="2000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179C3FD-C30D-4CEF-8740-B877FA4A2386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388077" y="2172057"/>
            <a:ext cx="60960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Adjektiv gibt nähere Informationen zu dem Substantiv / Nomen, auf das es sich bezieht. </a:t>
            </a:r>
          </a:p>
          <a:p>
            <a:pPr lvl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Ich lese gerade ein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spannendes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Buch.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seiner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neuen digitalen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Kamera macht 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wunderschöne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Bilder.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B107DAA-D7C3-4227-8AD4-F228BF38558C}"/>
              </a:ext>
            </a:extLst>
          </p:cNvPr>
          <p:cNvSpPr txBox="1"/>
          <p:nvPr/>
        </p:nvSpPr>
        <p:spPr>
          <a:xfrm>
            <a:off x="193596" y="6349853"/>
            <a:ext cx="3562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28410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552091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Adjektiven können wir etwas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anschaulich und lebendig machen. 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Junge ging in den Raum und schaute sich um.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eaLnBrk="1" hangingPunct="1"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ging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langsam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großen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dunklen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Raum und schaute sich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ängstlich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um.</a:t>
            </a: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342900" indent="-342900" eaLnBrk="1" hangingPunct="1"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ging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schnell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den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großen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hellen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Raum und schaute sich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neugierig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um.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476AD65-2CE8-4390-9ADB-E563CCDC87F6}"/>
              </a:ext>
            </a:extLst>
          </p:cNvPr>
          <p:cNvSpPr txBox="1"/>
          <p:nvPr/>
        </p:nvSpPr>
        <p:spPr>
          <a:xfrm>
            <a:off x="193596" y="6349853"/>
            <a:ext cx="367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486176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552091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 Adjektiv kann aber auch als Adverb nähere Informationen zu einem Verb geben, auf das es sich bezieht. </a:t>
            </a:r>
          </a:p>
          <a:p>
            <a:pPr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Lisa hat eine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Schrift. (Adjektiv)</a:t>
            </a:r>
          </a:p>
          <a:p>
            <a:pPr lvl="1"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 schreibt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(Adverb)</a:t>
            </a:r>
          </a:p>
          <a:p>
            <a:pPr lvl="1" eaLnBrk="1" hangingPunct="1"/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Wenn sich das Adjektiv auf ein Verb bezieht, wird es nicht dekliniert.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45BCA09-8131-4519-AF28-57CB7F5D5292}"/>
              </a:ext>
            </a:extLst>
          </p:cNvPr>
          <p:cNvSpPr txBox="1"/>
          <p:nvPr/>
        </p:nvSpPr>
        <p:spPr>
          <a:xfrm>
            <a:off x="193596" y="6349853"/>
            <a:ext cx="3542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504940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6" name="Rectangle 17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 dirty="0" err="1"/>
              <a:t>Adjektiv</a:t>
            </a:r>
            <a:endParaRPr lang="en-US" altLang="de-DE" sz="6000" dirty="0"/>
          </a:p>
        </p:txBody>
      </p:sp>
      <p:sp>
        <p:nvSpPr>
          <p:cNvPr id="178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580AB65-EBF4-4260-B5AF-A49E17ED3C4F}"/>
              </a:ext>
            </a:extLst>
          </p:cNvPr>
          <p:cNvSpPr txBox="1"/>
          <p:nvPr/>
        </p:nvSpPr>
        <p:spPr>
          <a:xfrm>
            <a:off x="5208344" y="1190536"/>
            <a:ext cx="614240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 Adjektiven können wir Nomen näher beschreiben (deskriptives Adjektiv)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rotes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Auto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heißer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Tag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starker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Wind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oder werten (evaluatives Adjektiv)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guter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Aufsatz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schöner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Tag</a:t>
            </a:r>
            <a:b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 </a:t>
            </a:r>
            <a:r>
              <a:rPr 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schlechtes</a:t>
            </a:r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Bild</a:t>
            </a:r>
          </a:p>
          <a:p>
            <a:pPr algn="l"/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Adjektive lassen sich steigern.</a:t>
            </a:r>
          </a:p>
          <a:p>
            <a:endParaRPr lang="de-DE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FB2020C-E527-4287-A592-320A1DB05FF4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794859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de-DE" sz="6000" dirty="0"/>
              <a:t>Das </a:t>
            </a:r>
            <a:r>
              <a:rPr lang="en-US" altLang="de-DE" sz="6000"/>
              <a:t>Adjektiv</a:t>
            </a:r>
            <a:endParaRPr lang="en-US" altLang="de-DE" sz="6000" dirty="0"/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92AF6D-B892-4914-ADC1-30AB5AE0FD3B}"/>
              </a:ext>
            </a:extLst>
          </p:cNvPr>
          <p:cNvSpPr txBox="1"/>
          <p:nvPr/>
        </p:nvSpPr>
        <p:spPr>
          <a:xfrm>
            <a:off x="5298595" y="877825"/>
            <a:ext cx="6052158" cy="5431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Adjektive lassen sich steigern.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Farbadjektive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kann man nicht steigern.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Blau kann nicht "blauer" werden, wir können es aber hellblau, dunkelblau, tiefblau machen.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98595" y="552091"/>
            <a:ext cx="6052158" cy="54315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endParaRPr lang="en-US" altLang="de-DE" dirty="0">
              <a:latin typeface="+mn-lt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48E1A821-C9BB-4EC5-A0B1-FBCDA1027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229814"/>
              </p:ext>
            </p:extLst>
          </p:nvPr>
        </p:nvGraphicFramePr>
        <p:xfrm>
          <a:off x="5298594" y="1935726"/>
          <a:ext cx="6552416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0901">
                  <a:extLst>
                    <a:ext uri="{9D8B030D-6E8A-4147-A177-3AD203B41FA5}">
                      <a16:colId xmlns:a16="http://schemas.microsoft.com/office/drawing/2014/main" val="3857944260"/>
                    </a:ext>
                  </a:extLst>
                </a:gridCol>
                <a:gridCol w="1641987">
                  <a:extLst>
                    <a:ext uri="{9D8B030D-6E8A-4147-A177-3AD203B41FA5}">
                      <a16:colId xmlns:a16="http://schemas.microsoft.com/office/drawing/2014/main" val="1948130114"/>
                    </a:ext>
                  </a:extLst>
                </a:gridCol>
                <a:gridCol w="1936955">
                  <a:extLst>
                    <a:ext uri="{9D8B030D-6E8A-4147-A177-3AD203B41FA5}">
                      <a16:colId xmlns:a16="http://schemas.microsoft.com/office/drawing/2014/main" val="1797182269"/>
                    </a:ext>
                  </a:extLst>
                </a:gridCol>
                <a:gridCol w="1502573">
                  <a:extLst>
                    <a:ext uri="{9D8B030D-6E8A-4147-A177-3AD203B41FA5}">
                      <a16:colId xmlns:a16="http://schemas.microsoft.com/office/drawing/2014/main" val="70862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unregelmäßig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39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groß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schnell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163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Komparativ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größer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schneller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besser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783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Superlativ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größten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schnellsten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am besten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780092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C49B32CC-EF8C-4720-9A62-F2DDD8377E3C}"/>
              </a:ext>
            </a:extLst>
          </p:cNvPr>
          <p:cNvSpPr txBox="1"/>
          <p:nvPr/>
        </p:nvSpPr>
        <p:spPr>
          <a:xfrm>
            <a:off x="193596" y="6349853"/>
            <a:ext cx="3419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263220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2E39B7-17D8-4009-A8BA-9E8D8EC1B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id="{967EEEC4-6120-428D-8FB5-916920AEC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4C2088-A7DD-4F55-A8BB-2179ADB2A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961" y="1420591"/>
            <a:ext cx="5692877" cy="11028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600" dirty="0">
                <a:solidFill>
                  <a:srgbClr val="FFFFFF"/>
                </a:solidFill>
              </a:rPr>
              <a:t>Prima, du hast nun drei Wortarten wiederholt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2CAF07-0E47-4335-84BA-A552EBFAA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981" y="2664783"/>
            <a:ext cx="5692877" cy="3339533"/>
          </a:xfrm>
        </p:spPr>
        <p:txBody>
          <a:bodyPr>
            <a:normAutofit/>
          </a:bodyPr>
          <a:lstStyle/>
          <a:p>
            <a:r>
              <a:rPr lang="de-DE" sz="2400" dirty="0">
                <a:solidFill>
                  <a:srgbClr val="FFFFFF"/>
                </a:solidFill>
              </a:rPr>
              <a:t>Mach eine kleine Pause und sie dir die Präsentation nach der Pause noch einmal an.</a:t>
            </a:r>
          </a:p>
          <a:p>
            <a:r>
              <a:rPr lang="de-DE" sz="2400" dirty="0">
                <a:solidFill>
                  <a:srgbClr val="FFFFFF"/>
                </a:solidFill>
              </a:rPr>
              <a:t>Danach kannst du die Übungen zu den Wortarten dieser Präsentation machen. Trage den Lernfortschritt in deinen Arbeitsplan ein.</a:t>
            </a:r>
          </a:p>
          <a:p>
            <a:r>
              <a:rPr lang="de-DE" sz="2400" dirty="0">
                <a:solidFill>
                  <a:srgbClr val="FFFFFF"/>
                </a:solidFill>
              </a:rPr>
              <a:t>Nach einer weiteren Pause kannst du dich weiteren Wortarten zuwenden.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23A538A-E3D2-4D6F-87D6-0DCA3EF47EE3}"/>
              </a:ext>
            </a:extLst>
          </p:cNvPr>
          <p:cNvSpPr txBox="1"/>
          <p:nvPr/>
        </p:nvSpPr>
        <p:spPr>
          <a:xfrm>
            <a:off x="3932903" y="6374668"/>
            <a:ext cx="4011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63976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F8690AC-6946-4248-8EE3-FE019F04C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D6AAAB-3CC3-4FED-AA41-5CE2DD2AC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04543"/>
            <a:ext cx="4059647" cy="5146675"/>
          </a:xfrm>
        </p:spPr>
        <p:txBody>
          <a:bodyPr>
            <a:normAutofit/>
          </a:bodyPr>
          <a:lstStyle/>
          <a:p>
            <a:r>
              <a:rPr lang="de-DE" sz="6000" dirty="0">
                <a:solidFill>
                  <a:schemeClr val="accent1"/>
                </a:solidFill>
              </a:rPr>
              <a:t>Welche Wortarten kennst du schon?</a:t>
            </a:r>
          </a:p>
        </p:txBody>
      </p:sp>
      <p:sp>
        <p:nvSpPr>
          <p:cNvPr id="17" name="sketchy content container">
            <a:extLst>
              <a:ext uri="{FF2B5EF4-FFF2-40B4-BE49-F238E27FC236}">
                <a16:creationId xmlns:a16="http://schemas.microsoft.com/office/drawing/2014/main" id="{54012837-9F12-440F-990A-71AA288BB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4340" y="493776"/>
            <a:ext cx="6101694" cy="5722227"/>
          </a:xfrm>
          <a:custGeom>
            <a:avLst/>
            <a:gdLst>
              <a:gd name="connsiteX0" fmla="*/ 0 w 6101694"/>
              <a:gd name="connsiteY0" fmla="*/ 0 h 5722227"/>
              <a:gd name="connsiteX1" fmla="*/ 800000 w 6101694"/>
              <a:gd name="connsiteY1" fmla="*/ 0 h 5722227"/>
              <a:gd name="connsiteX2" fmla="*/ 1355932 w 6101694"/>
              <a:gd name="connsiteY2" fmla="*/ 0 h 5722227"/>
              <a:gd name="connsiteX3" fmla="*/ 2033898 w 6101694"/>
              <a:gd name="connsiteY3" fmla="*/ 0 h 5722227"/>
              <a:gd name="connsiteX4" fmla="*/ 2772881 w 6101694"/>
              <a:gd name="connsiteY4" fmla="*/ 0 h 5722227"/>
              <a:gd name="connsiteX5" fmla="*/ 3267796 w 6101694"/>
              <a:gd name="connsiteY5" fmla="*/ 0 h 5722227"/>
              <a:gd name="connsiteX6" fmla="*/ 3762711 w 6101694"/>
              <a:gd name="connsiteY6" fmla="*/ 0 h 5722227"/>
              <a:gd name="connsiteX7" fmla="*/ 4562711 w 6101694"/>
              <a:gd name="connsiteY7" fmla="*/ 0 h 5722227"/>
              <a:gd name="connsiteX8" fmla="*/ 5240677 w 6101694"/>
              <a:gd name="connsiteY8" fmla="*/ 0 h 5722227"/>
              <a:gd name="connsiteX9" fmla="*/ 6101694 w 6101694"/>
              <a:gd name="connsiteY9" fmla="*/ 0 h 5722227"/>
              <a:gd name="connsiteX10" fmla="*/ 6101694 w 6101694"/>
              <a:gd name="connsiteY10" fmla="*/ 635803 h 5722227"/>
              <a:gd name="connsiteX11" fmla="*/ 6101694 w 6101694"/>
              <a:gd name="connsiteY11" fmla="*/ 1328828 h 5722227"/>
              <a:gd name="connsiteX12" fmla="*/ 6101694 w 6101694"/>
              <a:gd name="connsiteY12" fmla="*/ 1850187 h 5722227"/>
              <a:gd name="connsiteX13" fmla="*/ 6101694 w 6101694"/>
              <a:gd name="connsiteY13" fmla="*/ 2485990 h 5722227"/>
              <a:gd name="connsiteX14" fmla="*/ 6101694 w 6101694"/>
              <a:gd name="connsiteY14" fmla="*/ 2950126 h 5722227"/>
              <a:gd name="connsiteX15" fmla="*/ 6101694 w 6101694"/>
              <a:gd name="connsiteY15" fmla="*/ 3700373 h 5722227"/>
              <a:gd name="connsiteX16" fmla="*/ 6101694 w 6101694"/>
              <a:gd name="connsiteY16" fmla="*/ 4336176 h 5722227"/>
              <a:gd name="connsiteX17" fmla="*/ 6101694 w 6101694"/>
              <a:gd name="connsiteY17" fmla="*/ 5086424 h 5722227"/>
              <a:gd name="connsiteX18" fmla="*/ 6101694 w 6101694"/>
              <a:gd name="connsiteY18" fmla="*/ 5722227 h 5722227"/>
              <a:gd name="connsiteX19" fmla="*/ 5545762 w 6101694"/>
              <a:gd name="connsiteY19" fmla="*/ 5722227 h 5722227"/>
              <a:gd name="connsiteX20" fmla="*/ 4745762 w 6101694"/>
              <a:gd name="connsiteY20" fmla="*/ 5722227 h 5722227"/>
              <a:gd name="connsiteX21" fmla="*/ 4067796 w 6101694"/>
              <a:gd name="connsiteY21" fmla="*/ 5722227 h 5722227"/>
              <a:gd name="connsiteX22" fmla="*/ 3572881 w 6101694"/>
              <a:gd name="connsiteY22" fmla="*/ 5722227 h 5722227"/>
              <a:gd name="connsiteX23" fmla="*/ 2894915 w 6101694"/>
              <a:gd name="connsiteY23" fmla="*/ 5722227 h 5722227"/>
              <a:gd name="connsiteX24" fmla="*/ 2277966 w 6101694"/>
              <a:gd name="connsiteY24" fmla="*/ 5722227 h 5722227"/>
              <a:gd name="connsiteX25" fmla="*/ 1661017 w 6101694"/>
              <a:gd name="connsiteY25" fmla="*/ 5722227 h 5722227"/>
              <a:gd name="connsiteX26" fmla="*/ 1044068 w 6101694"/>
              <a:gd name="connsiteY26" fmla="*/ 5722227 h 5722227"/>
              <a:gd name="connsiteX27" fmla="*/ 0 w 6101694"/>
              <a:gd name="connsiteY27" fmla="*/ 5722227 h 5722227"/>
              <a:gd name="connsiteX28" fmla="*/ 0 w 6101694"/>
              <a:gd name="connsiteY28" fmla="*/ 5029202 h 5722227"/>
              <a:gd name="connsiteX29" fmla="*/ 0 w 6101694"/>
              <a:gd name="connsiteY29" fmla="*/ 4450621 h 5722227"/>
              <a:gd name="connsiteX30" fmla="*/ 0 w 6101694"/>
              <a:gd name="connsiteY30" fmla="*/ 3986485 h 5722227"/>
              <a:gd name="connsiteX31" fmla="*/ 0 w 6101694"/>
              <a:gd name="connsiteY31" fmla="*/ 3407904 h 5722227"/>
              <a:gd name="connsiteX32" fmla="*/ 0 w 6101694"/>
              <a:gd name="connsiteY32" fmla="*/ 2714879 h 5722227"/>
              <a:gd name="connsiteX33" fmla="*/ 0 w 6101694"/>
              <a:gd name="connsiteY33" fmla="*/ 1964631 h 5722227"/>
              <a:gd name="connsiteX34" fmla="*/ 0 w 6101694"/>
              <a:gd name="connsiteY34" fmla="*/ 1500495 h 5722227"/>
              <a:gd name="connsiteX35" fmla="*/ 0 w 6101694"/>
              <a:gd name="connsiteY35" fmla="*/ 1036359 h 5722227"/>
              <a:gd name="connsiteX36" fmla="*/ 0 w 6101694"/>
              <a:gd name="connsiteY36" fmla="*/ 0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101694" h="5722227" fill="none" extrusionOk="0">
                <a:moveTo>
                  <a:pt x="0" y="0"/>
                </a:moveTo>
                <a:cubicBezTo>
                  <a:pt x="264111" y="-34544"/>
                  <a:pt x="599981" y="-21810"/>
                  <a:pt x="800000" y="0"/>
                </a:cubicBezTo>
                <a:cubicBezTo>
                  <a:pt x="1000019" y="21810"/>
                  <a:pt x="1172170" y="-17208"/>
                  <a:pt x="1355932" y="0"/>
                </a:cubicBezTo>
                <a:cubicBezTo>
                  <a:pt x="1539694" y="17208"/>
                  <a:pt x="1711827" y="4491"/>
                  <a:pt x="2033898" y="0"/>
                </a:cubicBezTo>
                <a:cubicBezTo>
                  <a:pt x="2355969" y="-4491"/>
                  <a:pt x="2445821" y="-13174"/>
                  <a:pt x="2772881" y="0"/>
                </a:cubicBezTo>
                <a:cubicBezTo>
                  <a:pt x="3099941" y="13174"/>
                  <a:pt x="3023884" y="12786"/>
                  <a:pt x="3267796" y="0"/>
                </a:cubicBezTo>
                <a:cubicBezTo>
                  <a:pt x="3511709" y="-12786"/>
                  <a:pt x="3662887" y="-22845"/>
                  <a:pt x="3762711" y="0"/>
                </a:cubicBezTo>
                <a:cubicBezTo>
                  <a:pt x="3862535" y="22845"/>
                  <a:pt x="4224831" y="13579"/>
                  <a:pt x="4562711" y="0"/>
                </a:cubicBezTo>
                <a:cubicBezTo>
                  <a:pt x="4900591" y="-13579"/>
                  <a:pt x="4973014" y="1525"/>
                  <a:pt x="5240677" y="0"/>
                </a:cubicBezTo>
                <a:cubicBezTo>
                  <a:pt x="5508340" y="-1525"/>
                  <a:pt x="5866423" y="39443"/>
                  <a:pt x="6101694" y="0"/>
                </a:cubicBezTo>
                <a:cubicBezTo>
                  <a:pt x="6116066" y="203473"/>
                  <a:pt x="6082666" y="354587"/>
                  <a:pt x="6101694" y="635803"/>
                </a:cubicBezTo>
                <a:cubicBezTo>
                  <a:pt x="6120722" y="917019"/>
                  <a:pt x="6128465" y="1080490"/>
                  <a:pt x="6101694" y="1328828"/>
                </a:cubicBezTo>
                <a:cubicBezTo>
                  <a:pt x="6074923" y="1577167"/>
                  <a:pt x="6096140" y="1683839"/>
                  <a:pt x="6101694" y="1850187"/>
                </a:cubicBezTo>
                <a:cubicBezTo>
                  <a:pt x="6107248" y="2016535"/>
                  <a:pt x="6116565" y="2293482"/>
                  <a:pt x="6101694" y="2485990"/>
                </a:cubicBezTo>
                <a:cubicBezTo>
                  <a:pt x="6086823" y="2678498"/>
                  <a:pt x="6119719" y="2760200"/>
                  <a:pt x="6101694" y="2950126"/>
                </a:cubicBezTo>
                <a:cubicBezTo>
                  <a:pt x="6083669" y="3140052"/>
                  <a:pt x="6086742" y="3337929"/>
                  <a:pt x="6101694" y="3700373"/>
                </a:cubicBezTo>
                <a:cubicBezTo>
                  <a:pt x="6116646" y="4062817"/>
                  <a:pt x="6100526" y="4074588"/>
                  <a:pt x="6101694" y="4336176"/>
                </a:cubicBezTo>
                <a:cubicBezTo>
                  <a:pt x="6102862" y="4597764"/>
                  <a:pt x="6089487" y="4910678"/>
                  <a:pt x="6101694" y="5086424"/>
                </a:cubicBezTo>
                <a:cubicBezTo>
                  <a:pt x="6113901" y="5262170"/>
                  <a:pt x="6085924" y="5572099"/>
                  <a:pt x="6101694" y="5722227"/>
                </a:cubicBezTo>
                <a:cubicBezTo>
                  <a:pt x="5919744" y="5716778"/>
                  <a:pt x="5790906" y="5742305"/>
                  <a:pt x="5545762" y="5722227"/>
                </a:cubicBezTo>
                <a:cubicBezTo>
                  <a:pt x="5300618" y="5702149"/>
                  <a:pt x="5040097" y="5710674"/>
                  <a:pt x="4745762" y="5722227"/>
                </a:cubicBezTo>
                <a:cubicBezTo>
                  <a:pt x="4451427" y="5733780"/>
                  <a:pt x="4304452" y="5701165"/>
                  <a:pt x="4067796" y="5722227"/>
                </a:cubicBezTo>
                <a:cubicBezTo>
                  <a:pt x="3831140" y="5743289"/>
                  <a:pt x="3687500" y="5717858"/>
                  <a:pt x="3572881" y="5722227"/>
                </a:cubicBezTo>
                <a:cubicBezTo>
                  <a:pt x="3458263" y="5726596"/>
                  <a:pt x="3233099" y="5703665"/>
                  <a:pt x="2894915" y="5722227"/>
                </a:cubicBezTo>
                <a:cubicBezTo>
                  <a:pt x="2556731" y="5740789"/>
                  <a:pt x="2513553" y="5741605"/>
                  <a:pt x="2277966" y="5722227"/>
                </a:cubicBezTo>
                <a:cubicBezTo>
                  <a:pt x="2042379" y="5702849"/>
                  <a:pt x="1946932" y="5707233"/>
                  <a:pt x="1661017" y="5722227"/>
                </a:cubicBezTo>
                <a:cubicBezTo>
                  <a:pt x="1375102" y="5737221"/>
                  <a:pt x="1212345" y="5721134"/>
                  <a:pt x="1044068" y="5722227"/>
                </a:cubicBezTo>
                <a:cubicBezTo>
                  <a:pt x="875791" y="5723320"/>
                  <a:pt x="298249" y="5685035"/>
                  <a:pt x="0" y="5722227"/>
                </a:cubicBezTo>
                <a:cubicBezTo>
                  <a:pt x="-7210" y="5391018"/>
                  <a:pt x="-25179" y="5360677"/>
                  <a:pt x="0" y="5029202"/>
                </a:cubicBezTo>
                <a:cubicBezTo>
                  <a:pt x="25179" y="4697727"/>
                  <a:pt x="-20542" y="4653879"/>
                  <a:pt x="0" y="4450621"/>
                </a:cubicBezTo>
                <a:cubicBezTo>
                  <a:pt x="20542" y="4247363"/>
                  <a:pt x="-2859" y="4184961"/>
                  <a:pt x="0" y="3986485"/>
                </a:cubicBezTo>
                <a:cubicBezTo>
                  <a:pt x="2859" y="3788009"/>
                  <a:pt x="-1796" y="3641618"/>
                  <a:pt x="0" y="3407904"/>
                </a:cubicBezTo>
                <a:cubicBezTo>
                  <a:pt x="1796" y="3174190"/>
                  <a:pt x="24860" y="2909434"/>
                  <a:pt x="0" y="2714879"/>
                </a:cubicBezTo>
                <a:cubicBezTo>
                  <a:pt x="-24860" y="2520324"/>
                  <a:pt x="16000" y="2130810"/>
                  <a:pt x="0" y="1964631"/>
                </a:cubicBezTo>
                <a:cubicBezTo>
                  <a:pt x="-16000" y="1798452"/>
                  <a:pt x="7625" y="1600521"/>
                  <a:pt x="0" y="1500495"/>
                </a:cubicBezTo>
                <a:cubicBezTo>
                  <a:pt x="-7625" y="1400469"/>
                  <a:pt x="11054" y="1189580"/>
                  <a:pt x="0" y="1036359"/>
                </a:cubicBezTo>
                <a:cubicBezTo>
                  <a:pt x="-11054" y="883138"/>
                  <a:pt x="-253" y="300104"/>
                  <a:pt x="0" y="0"/>
                </a:cubicBezTo>
                <a:close/>
              </a:path>
              <a:path w="6101694" h="5722227" stroke="0" extrusionOk="0">
                <a:moveTo>
                  <a:pt x="0" y="0"/>
                </a:moveTo>
                <a:cubicBezTo>
                  <a:pt x="209331" y="11587"/>
                  <a:pt x="450211" y="18912"/>
                  <a:pt x="616949" y="0"/>
                </a:cubicBezTo>
                <a:cubicBezTo>
                  <a:pt x="783687" y="-18912"/>
                  <a:pt x="893121" y="-1594"/>
                  <a:pt x="1111864" y="0"/>
                </a:cubicBezTo>
                <a:cubicBezTo>
                  <a:pt x="1330608" y="1594"/>
                  <a:pt x="1740887" y="-39579"/>
                  <a:pt x="1911864" y="0"/>
                </a:cubicBezTo>
                <a:cubicBezTo>
                  <a:pt x="2082841" y="39579"/>
                  <a:pt x="2378650" y="-14252"/>
                  <a:pt x="2528813" y="0"/>
                </a:cubicBezTo>
                <a:cubicBezTo>
                  <a:pt x="2678976" y="14252"/>
                  <a:pt x="2911915" y="20021"/>
                  <a:pt x="3145762" y="0"/>
                </a:cubicBezTo>
                <a:cubicBezTo>
                  <a:pt x="3379609" y="-20021"/>
                  <a:pt x="3572055" y="-4809"/>
                  <a:pt x="3945762" y="0"/>
                </a:cubicBezTo>
                <a:cubicBezTo>
                  <a:pt x="4319469" y="4809"/>
                  <a:pt x="4380532" y="22923"/>
                  <a:pt x="4501694" y="0"/>
                </a:cubicBezTo>
                <a:cubicBezTo>
                  <a:pt x="4622856" y="-22923"/>
                  <a:pt x="5105454" y="38231"/>
                  <a:pt x="5301694" y="0"/>
                </a:cubicBezTo>
                <a:cubicBezTo>
                  <a:pt x="5497934" y="-38231"/>
                  <a:pt x="5801758" y="-1787"/>
                  <a:pt x="6101694" y="0"/>
                </a:cubicBezTo>
                <a:cubicBezTo>
                  <a:pt x="6080386" y="256153"/>
                  <a:pt x="6091900" y="335049"/>
                  <a:pt x="6101694" y="635803"/>
                </a:cubicBezTo>
                <a:cubicBezTo>
                  <a:pt x="6111488" y="936557"/>
                  <a:pt x="6102274" y="1092448"/>
                  <a:pt x="6101694" y="1271606"/>
                </a:cubicBezTo>
                <a:cubicBezTo>
                  <a:pt x="6101114" y="1450764"/>
                  <a:pt x="6089931" y="1797531"/>
                  <a:pt x="6101694" y="1964631"/>
                </a:cubicBezTo>
                <a:cubicBezTo>
                  <a:pt x="6113457" y="2131731"/>
                  <a:pt x="6092457" y="2235822"/>
                  <a:pt x="6101694" y="2428767"/>
                </a:cubicBezTo>
                <a:cubicBezTo>
                  <a:pt x="6110931" y="2621712"/>
                  <a:pt x="6093019" y="2925917"/>
                  <a:pt x="6101694" y="3064570"/>
                </a:cubicBezTo>
                <a:cubicBezTo>
                  <a:pt x="6110369" y="3203223"/>
                  <a:pt x="6128845" y="3501958"/>
                  <a:pt x="6101694" y="3700373"/>
                </a:cubicBezTo>
                <a:cubicBezTo>
                  <a:pt x="6074543" y="3898788"/>
                  <a:pt x="6073804" y="4046823"/>
                  <a:pt x="6101694" y="4336176"/>
                </a:cubicBezTo>
                <a:cubicBezTo>
                  <a:pt x="6129584" y="4625529"/>
                  <a:pt x="6130911" y="4774033"/>
                  <a:pt x="6101694" y="5029202"/>
                </a:cubicBezTo>
                <a:cubicBezTo>
                  <a:pt x="6072477" y="5284371"/>
                  <a:pt x="6105424" y="5383875"/>
                  <a:pt x="6101694" y="5722227"/>
                </a:cubicBezTo>
                <a:cubicBezTo>
                  <a:pt x="5868939" y="5758327"/>
                  <a:pt x="5599911" y="5706985"/>
                  <a:pt x="5362711" y="5722227"/>
                </a:cubicBezTo>
                <a:cubicBezTo>
                  <a:pt x="5125511" y="5737469"/>
                  <a:pt x="4979264" y="5718034"/>
                  <a:pt x="4806779" y="5722227"/>
                </a:cubicBezTo>
                <a:cubicBezTo>
                  <a:pt x="4634294" y="5726420"/>
                  <a:pt x="4390013" y="5742179"/>
                  <a:pt x="4006779" y="5722227"/>
                </a:cubicBezTo>
                <a:cubicBezTo>
                  <a:pt x="3623545" y="5702275"/>
                  <a:pt x="3615470" y="5754067"/>
                  <a:pt x="3328813" y="5722227"/>
                </a:cubicBezTo>
                <a:cubicBezTo>
                  <a:pt x="3042156" y="5690387"/>
                  <a:pt x="2924084" y="5695553"/>
                  <a:pt x="2772881" y="5722227"/>
                </a:cubicBezTo>
                <a:cubicBezTo>
                  <a:pt x="2621678" y="5748901"/>
                  <a:pt x="2380031" y="5698146"/>
                  <a:pt x="2094915" y="5722227"/>
                </a:cubicBezTo>
                <a:cubicBezTo>
                  <a:pt x="1809799" y="5746308"/>
                  <a:pt x="1743826" y="5719353"/>
                  <a:pt x="1600000" y="5722227"/>
                </a:cubicBezTo>
                <a:cubicBezTo>
                  <a:pt x="1456174" y="5725101"/>
                  <a:pt x="1293395" y="5743243"/>
                  <a:pt x="1105085" y="5722227"/>
                </a:cubicBezTo>
                <a:cubicBezTo>
                  <a:pt x="916775" y="5701211"/>
                  <a:pt x="536449" y="5753320"/>
                  <a:pt x="0" y="5722227"/>
                </a:cubicBezTo>
                <a:cubicBezTo>
                  <a:pt x="-8445" y="5596771"/>
                  <a:pt x="-11215" y="5344833"/>
                  <a:pt x="0" y="5200869"/>
                </a:cubicBezTo>
                <a:cubicBezTo>
                  <a:pt x="11215" y="5056905"/>
                  <a:pt x="20310" y="4693766"/>
                  <a:pt x="0" y="4450621"/>
                </a:cubicBezTo>
                <a:cubicBezTo>
                  <a:pt x="-20310" y="4207476"/>
                  <a:pt x="817" y="4075053"/>
                  <a:pt x="0" y="3872040"/>
                </a:cubicBezTo>
                <a:cubicBezTo>
                  <a:pt x="-817" y="3669027"/>
                  <a:pt x="-21729" y="3595882"/>
                  <a:pt x="0" y="3407904"/>
                </a:cubicBezTo>
                <a:cubicBezTo>
                  <a:pt x="21729" y="3219926"/>
                  <a:pt x="-30605" y="3052469"/>
                  <a:pt x="0" y="2714879"/>
                </a:cubicBezTo>
                <a:cubicBezTo>
                  <a:pt x="30605" y="2377289"/>
                  <a:pt x="-16081" y="2430808"/>
                  <a:pt x="0" y="2193520"/>
                </a:cubicBezTo>
                <a:cubicBezTo>
                  <a:pt x="16081" y="1956232"/>
                  <a:pt x="18120" y="1817979"/>
                  <a:pt x="0" y="1500495"/>
                </a:cubicBezTo>
                <a:cubicBezTo>
                  <a:pt x="-18120" y="1183011"/>
                  <a:pt x="23969" y="972269"/>
                  <a:pt x="0" y="750248"/>
                </a:cubicBezTo>
                <a:cubicBezTo>
                  <a:pt x="-23969" y="528227"/>
                  <a:pt x="-3769" y="35836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BB1F05-02AE-43BA-A945-18E37CCB0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6440" y="804544"/>
            <a:ext cx="5544312" cy="51466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>
                <a:solidFill>
                  <a:schemeClr val="bg1"/>
                </a:solidFill>
                <a:latin typeface="Comic Sans MS" panose="030F0702030302020204" pitchFamily="66" charset="0"/>
              </a:rPr>
              <a:t>Durch das Spiel hast du vielleicht herausgefunden, dass du einige Wortarten noch nicht richtig unterscheiden kannst. </a:t>
            </a:r>
          </a:p>
          <a:p>
            <a:pPr marL="0" indent="0">
              <a:buNone/>
            </a:pPr>
            <a:r>
              <a:rPr lang="de-DE" dirty="0">
                <a:solidFill>
                  <a:schemeClr val="bg1"/>
                </a:solidFill>
                <a:latin typeface="Comic Sans MS" panose="030F0702030302020204" pitchFamily="66" charset="0"/>
              </a:rPr>
              <a:t>Anhand dieser Präsentation kannst du dein Wissen über die einzelnen Wortarten auffrischen.</a:t>
            </a:r>
          </a:p>
          <a:p>
            <a:pPr marL="0" indent="0">
              <a:buNone/>
            </a:pPr>
            <a:endParaRPr lang="de-D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7EF16A6-C67F-4D42-ACB2-82F64662E412}"/>
              </a:ext>
            </a:extLst>
          </p:cNvPr>
          <p:cNvSpPr txBox="1"/>
          <p:nvPr/>
        </p:nvSpPr>
        <p:spPr>
          <a:xfrm>
            <a:off x="193596" y="6349853"/>
            <a:ext cx="3503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01716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de-DE" sz="5800" dirty="0">
                <a:solidFill>
                  <a:schemeClr val="bg1"/>
                </a:solidFill>
              </a:rPr>
              <a:t>Das </a:t>
            </a:r>
            <a:r>
              <a:rPr lang="en-US" altLang="de-DE" sz="5800" dirty="0" err="1">
                <a:solidFill>
                  <a:schemeClr val="bg1"/>
                </a:solidFill>
              </a:rPr>
              <a:t>Substantiv</a:t>
            </a:r>
            <a:r>
              <a:rPr lang="en-US" altLang="de-DE" sz="5800" dirty="0">
                <a:solidFill>
                  <a:schemeClr val="bg1"/>
                </a:solidFill>
              </a:rPr>
              <a:t> / das </a:t>
            </a:r>
            <a:r>
              <a:rPr lang="en-US" altLang="de-DE" sz="5800" dirty="0" err="1">
                <a:solidFill>
                  <a:schemeClr val="bg1"/>
                </a:solidFill>
              </a:rPr>
              <a:t>Nomen</a:t>
            </a:r>
            <a:endParaRPr lang="en-US" altLang="de-DE" sz="5800" dirty="0">
              <a:solidFill>
                <a:schemeClr val="bg1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838200" y="2586789"/>
            <a:ext cx="10515600" cy="35901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lnSpcReduction="10000"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Das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Substantiv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auch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Nomen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genannt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gehört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zur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großen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Gruppe der Haupt-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oder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Namenwörter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und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bezeichnet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Personen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oder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b="1" dirty="0">
                <a:ea typeface="Tahoma" panose="020B0604030504040204" pitchFamily="34" charset="0"/>
                <a:cs typeface="Tahoma" panose="020B0604030504040204" pitchFamily="34" charset="0"/>
              </a:rPr>
              <a:t>Dinge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de-DE" altLang="de-DE" b="1" dirty="0"/>
              <a:t> </a:t>
            </a:r>
          </a:p>
          <a:p>
            <a:pPr lvl="1" eaLnBrk="1" hangingPunct="1">
              <a:lnSpc>
                <a:spcPct val="110000"/>
              </a:lnSpc>
              <a:spcBef>
                <a:spcPct val="50000"/>
              </a:spcBef>
            </a:pPr>
            <a:r>
              <a:rPr lang="de-DE" altLang="de-DE" b="1" dirty="0"/>
              <a:t>Peter</a:t>
            </a:r>
            <a:r>
              <a:rPr lang="de-DE" altLang="de-DE" dirty="0"/>
              <a:t> und sein </a:t>
            </a:r>
            <a:r>
              <a:rPr lang="de-DE" altLang="de-DE" b="1" dirty="0"/>
              <a:t>Bruder</a:t>
            </a:r>
            <a:r>
              <a:rPr lang="de-DE" altLang="de-DE" dirty="0"/>
              <a:t> spielen mit dem </a:t>
            </a:r>
            <a:r>
              <a:rPr lang="de-DE" altLang="de-DE" b="1" dirty="0"/>
              <a:t>Ball</a:t>
            </a:r>
            <a:r>
              <a:rPr lang="de-DE" altLang="de-DE" dirty="0"/>
              <a:t> im </a:t>
            </a:r>
            <a:r>
              <a:rPr lang="de-DE" altLang="de-DE" b="1" dirty="0"/>
              <a:t>Garten</a:t>
            </a:r>
            <a:r>
              <a:rPr lang="de-DE" altLang="de-DE" dirty="0"/>
              <a:t>.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Substantive (Nomen) haben entweder ein </a:t>
            </a:r>
            <a:r>
              <a:rPr lang="de-DE" altLang="de-DE" b="1" dirty="0"/>
              <a:t>natürliches Geschlecht</a:t>
            </a:r>
            <a:r>
              <a:rPr lang="de-DE" altLang="de-DE" dirty="0"/>
              <a:t>: die </a:t>
            </a:r>
            <a:r>
              <a:rPr lang="de-DE" altLang="de-DE" i="1" dirty="0"/>
              <a:t>Frau - der Mann, die Schwester - der Bruder </a:t>
            </a:r>
            <a:br>
              <a:rPr lang="de-DE" altLang="de-DE" dirty="0"/>
            </a:br>
            <a:br>
              <a:rPr lang="de-DE" altLang="de-DE" dirty="0"/>
            </a:br>
            <a:r>
              <a:rPr lang="de-DE" altLang="de-DE" dirty="0"/>
              <a:t>oder ein </a:t>
            </a:r>
            <a:r>
              <a:rPr lang="de-DE" altLang="de-DE" b="1" dirty="0"/>
              <a:t>grammatisches Geschlecht</a:t>
            </a:r>
            <a:r>
              <a:rPr lang="de-DE" altLang="de-DE" dirty="0"/>
              <a:t>:</a:t>
            </a:r>
            <a:br>
              <a:rPr lang="de-DE" altLang="de-DE" dirty="0"/>
            </a:br>
            <a:r>
              <a:rPr lang="de-DE" altLang="de-DE" i="1" dirty="0"/>
              <a:t>der Wagen, die Kutsche, das Auto. 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de-DE" altLang="de-DE" dirty="0"/>
          </a:p>
          <a:p>
            <a:pPr marL="342900" indent="-3429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7091D1D-8D19-4065-AB53-A7ABB452A48A}"/>
              </a:ext>
            </a:extLst>
          </p:cNvPr>
          <p:cNvSpPr txBox="1"/>
          <p:nvPr/>
        </p:nvSpPr>
        <p:spPr>
          <a:xfrm>
            <a:off x="193596" y="6349853"/>
            <a:ext cx="3355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838200" y="401221"/>
            <a:ext cx="10515600" cy="13480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de-DE" sz="3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838200" y="2586789"/>
            <a:ext cx="10515600" cy="35901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fontScale="92500"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Auch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Verben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oder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Adjektive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können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zu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Substantiven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/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Nomen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gemacht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warden: Man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spricht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dann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von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Substantivierungen</a:t>
            </a:r>
            <a:r>
              <a:rPr lang="en-US" altLang="de-DE" b="1" dirty="0">
                <a:ea typeface="Tahoma" panose="020B0604030504040204" pitchFamily="34" charset="0"/>
                <a:cs typeface="Tahoma" panose="020B0604030504040204" pitchFamily="34" charset="0"/>
              </a:rPr>
              <a:t> /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Nominalisierungen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altLang="de-DE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2438" lvl="1" indent="4763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Ich </a:t>
            </a:r>
            <a:r>
              <a:rPr lang="en-US" altLang="de-DE" b="1" i="1" dirty="0" err="1">
                <a:ea typeface="Tahoma" panose="020B0604030504040204" pitchFamily="34" charset="0"/>
                <a:cs typeface="Tahoma" panose="020B0604030504040204" pitchFamily="34" charset="0"/>
              </a:rPr>
              <a:t>schwimme</a:t>
            </a:r>
            <a:r>
              <a:rPr lang="en-US" altLang="de-DE" b="1" i="1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gerne.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Jeden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Donnerstag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gehe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ich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zum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Schwimmen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In der Schule </a:t>
            </a:r>
            <a:r>
              <a:rPr lang="en-US" altLang="de-DE" b="1" i="1" dirty="0" err="1">
                <a:ea typeface="Tahoma" panose="020B0604030504040204" pitchFamily="34" charset="0"/>
                <a:cs typeface="Tahoma" panose="020B0604030504040204" pitchFamily="34" charset="0"/>
              </a:rPr>
              <a:t>arbeiten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wir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viel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am Computer. Das</a:t>
            </a:r>
            <a:r>
              <a:rPr lang="en-US" altLang="de-DE" b="1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Arbeiten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am Computer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macht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uns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allen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Spaß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b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Das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ist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b="1" i="1" dirty="0" err="1">
                <a:ea typeface="Tahoma" panose="020B0604030504040204" pitchFamily="34" charset="0"/>
                <a:cs typeface="Tahoma" panose="020B0604030504040204" pitchFamily="34" charset="0"/>
              </a:rPr>
              <a:t>spannender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Kriminalroman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 Das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Spannende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Kriminalromanen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ist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die </a:t>
            </a:r>
            <a:r>
              <a:rPr lang="en-US" altLang="de-DE" b="1" dirty="0" err="1">
                <a:ea typeface="Tahoma" panose="020B0604030504040204" pitchFamily="34" charset="0"/>
                <a:cs typeface="Tahoma" panose="020B0604030504040204" pitchFamily="34" charset="0"/>
              </a:rPr>
              <a:t>Suche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nach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 dem </a:t>
            </a:r>
            <a:r>
              <a:rPr lang="en-US" altLang="de-DE" dirty="0" err="1">
                <a:ea typeface="Tahoma" panose="020B0604030504040204" pitchFamily="34" charset="0"/>
                <a:cs typeface="Tahoma" panose="020B0604030504040204" pitchFamily="34" charset="0"/>
              </a:rPr>
              <a:t>Täter</a:t>
            </a:r>
            <a:r>
              <a:rPr lang="en-US" altLang="de-DE" dirty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C19D600-D6A2-4C37-BD5E-0F91B6D4D37A}"/>
              </a:ext>
            </a:extLst>
          </p:cNvPr>
          <p:cNvSpPr txBox="1">
            <a:spLocks noChangeArrowheads="1"/>
          </p:cNvSpPr>
          <p:nvPr/>
        </p:nvSpPr>
        <p:spPr>
          <a:xfrm>
            <a:off x="990600" y="553621"/>
            <a:ext cx="10515600" cy="1348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altLang="de-DE" sz="5800">
                <a:solidFill>
                  <a:schemeClr val="bg1"/>
                </a:solidFill>
              </a:rPr>
              <a:t>Das Substantiv / das Nomen</a:t>
            </a:r>
            <a:endParaRPr lang="en-US" altLang="de-DE" sz="5800" dirty="0">
              <a:solidFill>
                <a:schemeClr val="bg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A25D4B3-195C-4FDE-975B-31E63F1EF330}"/>
              </a:ext>
            </a:extLst>
          </p:cNvPr>
          <p:cNvSpPr txBox="1"/>
          <p:nvPr/>
        </p:nvSpPr>
        <p:spPr>
          <a:xfrm>
            <a:off x="193596" y="6349853"/>
            <a:ext cx="3611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de-DE" sz="5800">
                <a:solidFill>
                  <a:schemeClr val="bg1"/>
                </a:solidFill>
              </a:rPr>
              <a:t>Das Substantiv / das Nomen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B79E7127-6565-4A06-AF59-CA40DD9DD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510" y="3077497"/>
            <a:ext cx="881093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Häufig steht vor einem Substantiv / Nomen ein </a:t>
            </a:r>
            <a:r>
              <a:rPr lang="de-DE" altLang="de-DE" b="1" dirty="0"/>
              <a:t>Artikel</a:t>
            </a:r>
            <a:r>
              <a:rPr lang="de-DE" altLang="de-DE" dirty="0"/>
              <a:t>. 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b="1" dirty="0"/>
              <a:t>Die</a:t>
            </a:r>
            <a:r>
              <a:rPr lang="de-DE" altLang="de-DE" dirty="0"/>
              <a:t> Hausaufgaben waren mal wieder viel zu schwer.</a:t>
            </a:r>
            <a:br>
              <a:rPr lang="de-DE" altLang="de-DE" dirty="0"/>
            </a:br>
            <a:br>
              <a:rPr lang="de-DE" altLang="de-DE" dirty="0"/>
            </a:br>
            <a:r>
              <a:rPr lang="de-DE" altLang="de-DE" b="1" dirty="0"/>
              <a:t>Eine</a:t>
            </a:r>
            <a:r>
              <a:rPr lang="de-DE" altLang="de-DE" dirty="0"/>
              <a:t> Schwalbe macht noch keinen Sommer.</a:t>
            </a:r>
          </a:p>
          <a:p>
            <a:pPr marL="452438" lvl="1" indent="4763" eaLnBrk="1" hangingPunct="1">
              <a:spcBef>
                <a:spcPct val="50000"/>
              </a:spcBef>
            </a:pPr>
            <a:endParaRPr lang="de-DE" altLang="de-DE" dirty="0"/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dirty="0">
                <a:sym typeface="Wingdings" panose="05000000000000000000" pitchFamily="2" charset="2"/>
              </a:rPr>
              <a:t> Weitere Informationen zu dieser Wortart findest du </a:t>
            </a:r>
            <a:r>
              <a:rPr lang="de-DE" altLang="de-DE" dirty="0">
                <a:sym typeface="Wingdings" panose="05000000000000000000" pitchFamily="2" charset="2"/>
                <a:hlinkClick r:id="rId2"/>
              </a:rPr>
              <a:t>hier</a:t>
            </a:r>
            <a:endParaRPr lang="de-DE" altLang="de-DE" dirty="0"/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de-DE" alt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6E27EE7-7AB8-4400-8FE3-65A4BAEA5783}"/>
              </a:ext>
            </a:extLst>
          </p:cNvPr>
          <p:cNvSpPr txBox="1"/>
          <p:nvPr/>
        </p:nvSpPr>
        <p:spPr>
          <a:xfrm>
            <a:off x="193596" y="6349853"/>
            <a:ext cx="408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985408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4600" dirty="0">
                <a:solidFill>
                  <a:schemeClr val="bg1"/>
                </a:solidFill>
              </a:rPr>
            </a:br>
            <a:r>
              <a:rPr lang="en-US" altLang="de-DE" sz="4600" dirty="0">
                <a:solidFill>
                  <a:schemeClr val="bg1"/>
                </a:solidFill>
              </a:rPr>
              <a:t>Der </a:t>
            </a:r>
            <a:r>
              <a:rPr lang="en-US" altLang="de-DE" sz="4600" dirty="0" err="1">
                <a:solidFill>
                  <a:schemeClr val="bg1"/>
                </a:solidFill>
              </a:rPr>
              <a:t>Artikel</a:t>
            </a:r>
            <a:endParaRPr lang="en-US" altLang="de-DE" sz="4600" dirty="0">
              <a:solidFill>
                <a:schemeClr val="bg1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5606550" y="2068997"/>
            <a:ext cx="609600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 unterscheidet zwei Arten von Artikeln: den bestimmten und den unbestimmten Artikel. 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bestimmte Artikel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Lehrer hat gute Beispiele gebracht.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Klassenarbeit war wieder viel zu schwer.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Kind möchte spielen.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unbestimmte Artikel</a:t>
            </a: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baut ein Baumhaus.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Schulstunde kann manchmal sehr lang sein.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Kind ist in den Bach gefallen.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2E12D63-AA42-468C-B2F2-51CB10EF8B0C}"/>
              </a:ext>
            </a:extLst>
          </p:cNvPr>
          <p:cNvSpPr txBox="1"/>
          <p:nvPr/>
        </p:nvSpPr>
        <p:spPr>
          <a:xfrm>
            <a:off x="193596" y="6349853"/>
            <a:ext cx="3405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0917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5840360" y="2051068"/>
            <a:ext cx="5254754" cy="4449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Bestimmter oder unbestimmter Artikel?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Vergleiche die folgenden Sätze: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„Hol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Arzt." </a:t>
            </a:r>
          </a:p>
          <a:p>
            <a:pPr marL="342900" indent="-342900" eaLnBrk="1" hangingPunct="1">
              <a:spcBef>
                <a:spcPct val="50000"/>
              </a:spcBef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Arzt ist bekannt, man soll zum Beispiel den Hausarzt holen. 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„Hol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Arzt."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geht es nicht um einen bestimmten Arzt. Sonntags muss zum Beispiel ein Arzt gerufen werden, der gerade Bereitschaftsdienst hat.</a:t>
            </a:r>
            <a:endParaRPr lang="en-US" altLang="de-DE" dirty="0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7531108-30F2-49D5-9444-F91FDD445551}"/>
              </a:ext>
            </a:extLst>
          </p:cNvPr>
          <p:cNvSpPr txBox="1"/>
          <p:nvPr/>
        </p:nvSpPr>
        <p:spPr>
          <a:xfrm>
            <a:off x="193596" y="6349853"/>
            <a:ext cx="3581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53949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6095999" y="882315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640990-B788-43A6-B082-4124DB758676}"/>
              </a:ext>
            </a:extLst>
          </p:cNvPr>
          <p:cNvSpPr txBox="1"/>
          <p:nvPr/>
        </p:nvSpPr>
        <p:spPr>
          <a:xfrm>
            <a:off x="5592452" y="2131932"/>
            <a:ext cx="609600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Bestimmter oder unbestimmter Artikel?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Peter: „Heute hat mich wieder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Lehrer angeschnauzt."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irgendein Lehrer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Peter: „Heute hat mich wieder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Deutschlehrer angeschnauzt."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es ein bestimmter Lehrer, nämlich Peters Deutschlehrer gemeint.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F853D4D-AB99-42BB-8D86-7BFA58413BE7}"/>
              </a:ext>
            </a:extLst>
          </p:cNvPr>
          <p:cNvSpPr txBox="1"/>
          <p:nvPr/>
        </p:nvSpPr>
        <p:spPr>
          <a:xfrm>
            <a:off x="193596" y="6349853"/>
            <a:ext cx="3601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314463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640990-B788-43A6-B082-4124DB758676}"/>
              </a:ext>
            </a:extLst>
          </p:cNvPr>
          <p:cNvSpPr txBox="1"/>
          <p:nvPr/>
        </p:nvSpPr>
        <p:spPr>
          <a:xfrm>
            <a:off x="5941785" y="1393593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Manchmal wird auch kein Artikel verwendet.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Vergleiche die folgenden Sätze: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Piercing ganz allgemein gemeint. 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Zungenpiercing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nur eine Art von Piercing gemeint und nicht Piercing ganz allgemein.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das Piercing gemeint, das man gerade sieht.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6095999" y="943708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0A6A1A5-0511-408A-9968-4628986FD2BB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75305199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1110</Words>
  <Application>Microsoft Office PowerPoint</Application>
  <PresentationFormat>Breitbild</PresentationFormat>
  <Paragraphs>124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4" baseType="lpstr">
      <vt:lpstr>Arial</vt:lpstr>
      <vt:lpstr>Comic Sans MS</vt:lpstr>
      <vt:lpstr>Modern Love</vt:lpstr>
      <vt:lpstr>Symbol</vt:lpstr>
      <vt:lpstr>Tahoma</vt:lpstr>
      <vt:lpstr>The Hand</vt:lpstr>
      <vt:lpstr>SketchyVTI</vt:lpstr>
      <vt:lpstr>Die Wortarten</vt:lpstr>
      <vt:lpstr>Welche Wortarten kennst du schon?</vt:lpstr>
      <vt:lpstr>Das Substantiv / das Nomen</vt:lpstr>
      <vt:lpstr>PowerPoint-Präsentation</vt:lpstr>
      <vt:lpstr>Das Substantiv / das Nomen</vt:lpstr>
      <vt:lpstr> Der Artikel</vt:lpstr>
      <vt:lpstr> Der Artikel</vt:lpstr>
      <vt:lpstr> Der Artikel</vt:lpstr>
      <vt:lpstr> Der Artikel</vt:lpstr>
      <vt:lpstr>PowerPoint-Präsentation</vt:lpstr>
      <vt:lpstr>Die Deklination des Artikels </vt:lpstr>
      <vt:lpstr>Das Adjektiv</vt:lpstr>
      <vt:lpstr>Das Adjektiv</vt:lpstr>
      <vt:lpstr>Das Adjektiv</vt:lpstr>
      <vt:lpstr>Das Adjektiv</vt:lpstr>
      <vt:lpstr>Das Adjektiv</vt:lpstr>
      <vt:lpstr>Prima, du hast nun drei Wortarten wiederholt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</dc:title>
  <dc:creator>Blennemann</dc:creator>
  <cp:lastModifiedBy>Blennemann</cp:lastModifiedBy>
  <cp:revision>2</cp:revision>
  <dcterms:created xsi:type="dcterms:W3CDTF">2020-11-27T13:32:06Z</dcterms:created>
  <dcterms:modified xsi:type="dcterms:W3CDTF">2020-12-03T16:49:51Z</dcterms:modified>
</cp:coreProperties>
</file>